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38"/>
  </p:notesMasterIdLst>
  <p:handoutMasterIdLst>
    <p:handoutMasterId r:id="rId39"/>
  </p:handoutMasterIdLst>
  <p:sldIdLst>
    <p:sldId id="259" r:id="rId2"/>
    <p:sldId id="260" r:id="rId3"/>
    <p:sldId id="292" r:id="rId4"/>
    <p:sldId id="291" r:id="rId5"/>
    <p:sldId id="263" r:id="rId6"/>
    <p:sldId id="264" r:id="rId7"/>
    <p:sldId id="293" r:id="rId8"/>
    <p:sldId id="294" r:id="rId9"/>
    <p:sldId id="266" r:id="rId10"/>
    <p:sldId id="276" r:id="rId11"/>
    <p:sldId id="267" r:id="rId12"/>
    <p:sldId id="268" r:id="rId13"/>
    <p:sldId id="269" r:id="rId14"/>
    <p:sldId id="270" r:id="rId15"/>
    <p:sldId id="271" r:id="rId16"/>
    <p:sldId id="279" r:id="rId17"/>
    <p:sldId id="272" r:id="rId18"/>
    <p:sldId id="273" r:id="rId19"/>
    <p:sldId id="274" r:id="rId20"/>
    <p:sldId id="275" r:id="rId21"/>
    <p:sldId id="277" r:id="rId22"/>
    <p:sldId id="278" r:id="rId23"/>
    <p:sldId id="280" r:id="rId24"/>
    <p:sldId id="284" r:id="rId25"/>
    <p:sldId id="282" r:id="rId26"/>
    <p:sldId id="285" r:id="rId27"/>
    <p:sldId id="286" r:id="rId28"/>
    <p:sldId id="287" r:id="rId29"/>
    <p:sldId id="288" r:id="rId30"/>
    <p:sldId id="289" r:id="rId31"/>
    <p:sldId id="296" r:id="rId32"/>
    <p:sldId id="290" r:id="rId33"/>
    <p:sldId id="299" r:id="rId34"/>
    <p:sldId id="300" r:id="rId35"/>
    <p:sldId id="295" r:id="rId36"/>
    <p:sldId id="298" r:id="rId3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98">
          <p15:clr>
            <a:srgbClr val="A4A3A4"/>
          </p15:clr>
        </p15:guide>
        <p15:guide id="2" pos="5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3D75"/>
    <a:srgbClr val="E9BF11"/>
    <a:srgbClr val="556169"/>
    <a:srgbClr val="006AA0"/>
    <a:srgbClr val="328C9E"/>
    <a:srgbClr val="18654D"/>
    <a:srgbClr val="A7643B"/>
    <a:srgbClr val="672669"/>
    <a:srgbClr val="829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2" autoAdjust="0"/>
    <p:restoredTop sz="93772" autoAdjust="0"/>
  </p:normalViewPr>
  <p:slideViewPr>
    <p:cSldViewPr snapToGrid="0" snapToObjects="1">
      <p:cViewPr varScale="1">
        <p:scale>
          <a:sx n="101" d="100"/>
          <a:sy n="101" d="100"/>
        </p:scale>
        <p:origin x="-498" y="-90"/>
      </p:cViewPr>
      <p:guideLst>
        <p:guide orient="horz" pos="498"/>
        <p:guide pos="5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2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mbridge-Cranfield%20co-project\Partical%20Property\Density-Viscosit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II\Desktop\&#26032;&#24314;&#25991;&#20214;&#22841;\6cm-iv-0p8-1p1-wfr-20psi-af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II\Desktop\&#26032;&#24314;&#25991;&#20214;&#22841;\9p2cm-iv-0p8-1p1-wfr-20psi-af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mbridge-Cranfield%20co-project\Partical%20Property\Density-Viscosit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40601309602063"/>
          <c:y val="3.2989629492609578E-2"/>
          <c:w val="0.6785323709536305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v>Laki</c:v>
          </c:tx>
          <c:xVal>
            <c:numRef>
              <c:f>laki!$G$36:$G$41</c:f>
              <c:numCache>
                <c:formatCode>General</c:formatCode>
                <c:ptCount val="6"/>
                <c:pt idx="0">
                  <c:v>700</c:v>
                </c:pt>
                <c:pt idx="1">
                  <c:v>800</c:v>
                </c:pt>
                <c:pt idx="2">
                  <c:v>900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</c:numCache>
            </c:numRef>
          </c:xVal>
          <c:yVal>
            <c:numRef>
              <c:f>laki!$H$36:$H$41</c:f>
              <c:numCache>
                <c:formatCode>General</c:formatCode>
                <c:ptCount val="6"/>
                <c:pt idx="0">
                  <c:v>11.243419220870543</c:v>
                </c:pt>
                <c:pt idx="1">
                  <c:v>7.8356077066806504</c:v>
                </c:pt>
                <c:pt idx="2">
                  <c:v>5.6374248331215941</c:v>
                </c:pt>
                <c:pt idx="3">
                  <c:v>4.1018965580392255</c:v>
                </c:pt>
                <c:pt idx="4">
                  <c:v>2.9686299079611205</c:v>
                </c:pt>
                <c:pt idx="5">
                  <c:v>2.0978613425575494</c:v>
                </c:pt>
              </c:numCache>
            </c:numRef>
          </c:yVal>
          <c:smooth val="1"/>
        </c:ser>
        <c:ser>
          <c:idx val="1"/>
          <c:order val="1"/>
          <c:tx>
            <c:v>Hekla</c:v>
          </c:tx>
          <c:xVal>
            <c:numRef>
              <c:f>laki!$G$36:$G$41</c:f>
              <c:numCache>
                <c:formatCode>General</c:formatCode>
                <c:ptCount val="6"/>
                <c:pt idx="0">
                  <c:v>700</c:v>
                </c:pt>
                <c:pt idx="1">
                  <c:v>800</c:v>
                </c:pt>
                <c:pt idx="2">
                  <c:v>900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</c:numCache>
            </c:numRef>
          </c:xVal>
          <c:yVal>
            <c:numRef>
              <c:f>laki!$I$36:$I$41</c:f>
              <c:numCache>
                <c:formatCode>General</c:formatCode>
                <c:ptCount val="6"/>
                <c:pt idx="0">
                  <c:v>12.19266742094814</c:v>
                </c:pt>
                <c:pt idx="1">
                  <c:v>9.6924411082946662</c:v>
                </c:pt>
                <c:pt idx="2">
                  <c:v>7.8419228594101211</c:v>
                </c:pt>
                <c:pt idx="3">
                  <c:v>6.416984233695004</c:v>
                </c:pt>
                <c:pt idx="4">
                  <c:v>5.2859546247621632</c:v>
                </c:pt>
                <c:pt idx="5">
                  <c:v>4.3664023695376315</c:v>
                </c:pt>
              </c:numCache>
            </c:numRef>
          </c:yVal>
          <c:smooth val="1"/>
        </c:ser>
        <c:ser>
          <c:idx val="2"/>
          <c:order val="2"/>
          <c:tx>
            <c:v>Askja</c:v>
          </c:tx>
          <c:xVal>
            <c:numRef>
              <c:f>laki!$G$36:$G$41</c:f>
              <c:numCache>
                <c:formatCode>General</c:formatCode>
                <c:ptCount val="6"/>
                <c:pt idx="0">
                  <c:v>700</c:v>
                </c:pt>
                <c:pt idx="1">
                  <c:v>800</c:v>
                </c:pt>
                <c:pt idx="2">
                  <c:v>900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</c:numCache>
            </c:numRef>
          </c:xVal>
          <c:yVal>
            <c:numRef>
              <c:f>laki!$J$36:$J$41</c:f>
              <c:numCache>
                <c:formatCode>General</c:formatCode>
                <c:ptCount val="6"/>
                <c:pt idx="0">
                  <c:v>13.402404980354802</c:v>
                </c:pt>
                <c:pt idx="1">
                  <c:v>10.73766985860556</c:v>
                </c:pt>
                <c:pt idx="2">
                  <c:v>8.7617609497954483</c:v>
                </c:pt>
                <c:pt idx="3">
                  <c:v>7.2381587229908515</c:v>
                </c:pt>
                <c:pt idx="4">
                  <c:v>6.0275065356143775</c:v>
                </c:pt>
                <c:pt idx="5">
                  <c:v>5.0423640089147233</c:v>
                </c:pt>
              </c:numCache>
            </c:numRef>
          </c:yVal>
          <c:smooth val="1"/>
        </c:ser>
        <c:ser>
          <c:idx val="3"/>
          <c:order val="3"/>
          <c:tx>
            <c:v>Eldgja</c:v>
          </c:tx>
          <c:xVal>
            <c:numRef>
              <c:f>laki!$G$36:$G$41</c:f>
              <c:numCache>
                <c:formatCode>General</c:formatCode>
                <c:ptCount val="6"/>
                <c:pt idx="0">
                  <c:v>700</c:v>
                </c:pt>
                <c:pt idx="1">
                  <c:v>800</c:v>
                </c:pt>
                <c:pt idx="2">
                  <c:v>900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</c:numCache>
            </c:numRef>
          </c:xVal>
          <c:yVal>
            <c:numRef>
              <c:f>laki!$K$36:$K$41</c:f>
              <c:numCache>
                <c:formatCode>General</c:formatCode>
                <c:ptCount val="6"/>
                <c:pt idx="0">
                  <c:v>10.749526237564076</c:v>
                </c:pt>
                <c:pt idx="1">
                  <c:v>7.4611666430116399</c:v>
                </c:pt>
                <c:pt idx="2">
                  <c:v>5.3362862004993508</c:v>
                </c:pt>
                <c:pt idx="3">
                  <c:v>3.8502147358653245</c:v>
                </c:pt>
                <c:pt idx="4">
                  <c:v>2.7525250761353592</c:v>
                </c:pt>
                <c:pt idx="5">
                  <c:v>1.9085592988308422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643584"/>
        <c:axId val="188649472"/>
      </c:scatterChart>
      <c:valAx>
        <c:axId val="188643584"/>
        <c:scaling>
          <c:orientation val="minMax"/>
          <c:max val="1200"/>
          <c:min val="7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88649472"/>
        <c:crosses val="autoZero"/>
        <c:crossBetween val="midCat"/>
      </c:valAx>
      <c:valAx>
        <c:axId val="18864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886435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631933508311463"/>
          <c:y val="0.17515820939049329"/>
          <c:w val="0.13336802566114789"/>
          <c:h val="0.24837883117592477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[6cm-iv-0p8-1p1-wfr-20psi-afr.xlsx]Sheet1!数据透视表1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Statistics of Particle </a:t>
            </a:r>
            <a:r>
              <a:rPr lang="en-US" altLang="zh-CN" dirty="0" smtClean="0"/>
              <a:t>Diameter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at 6 cm</a:t>
            </a:r>
            <a:endParaRPr lang="en-US" alt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汇总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Sheet1!$K$2:$K$12</c:f>
              <c:strCache>
                <c:ptCount val="10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90-100</c:v>
                </c:pt>
              </c:strCache>
            </c:strRef>
          </c:cat>
          <c:val>
            <c:numRef>
              <c:f>Sheet1!$L$2:$L$12</c:f>
              <c:numCache>
                <c:formatCode>General</c:formatCode>
                <c:ptCount val="10"/>
                <c:pt idx="0">
                  <c:v>1122</c:v>
                </c:pt>
                <c:pt idx="1">
                  <c:v>7381</c:v>
                </c:pt>
                <c:pt idx="2">
                  <c:v>6023</c:v>
                </c:pt>
                <c:pt idx="3">
                  <c:v>1960</c:v>
                </c:pt>
                <c:pt idx="4">
                  <c:v>739</c:v>
                </c:pt>
                <c:pt idx="5">
                  <c:v>278</c:v>
                </c:pt>
                <c:pt idx="6">
                  <c:v>159</c:v>
                </c:pt>
                <c:pt idx="7">
                  <c:v>79</c:v>
                </c:pt>
                <c:pt idx="8">
                  <c:v>53</c:v>
                </c:pt>
                <c:pt idx="9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39680"/>
        <c:axId val="189241216"/>
      </c:barChart>
      <c:catAx>
        <c:axId val="1892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41216"/>
        <c:crosses val="autoZero"/>
        <c:auto val="1"/>
        <c:lblAlgn val="ctr"/>
        <c:lblOffset val="100"/>
        <c:noMultiLvlLbl val="0"/>
      </c:catAx>
      <c:valAx>
        <c:axId val="18924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[9p2cm-iv-0p8-1p1-wfr-20psi-afr.xlsx]Sheet1!数据透视表1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Statistics of Particle </a:t>
            </a:r>
            <a:r>
              <a:rPr lang="en-US" altLang="zh-CN" dirty="0" smtClean="0"/>
              <a:t>Diameter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at 9 cm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汇总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Sheet1!$K$2:$K$20</c:f>
              <c:strCache>
                <c:ptCount val="1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90-100</c:v>
                </c:pt>
                <c:pt idx="10">
                  <c:v>100-110</c:v>
                </c:pt>
                <c:pt idx="11">
                  <c:v>110-120</c:v>
                </c:pt>
                <c:pt idx="12">
                  <c:v>120-130</c:v>
                </c:pt>
                <c:pt idx="13">
                  <c:v>130-140</c:v>
                </c:pt>
                <c:pt idx="14">
                  <c:v>140-150</c:v>
                </c:pt>
                <c:pt idx="15">
                  <c:v>150-160</c:v>
                </c:pt>
                <c:pt idx="16">
                  <c:v>160-170</c:v>
                </c:pt>
                <c:pt idx="17">
                  <c:v>180-190</c:v>
                </c:pt>
              </c:strCache>
            </c:strRef>
          </c:cat>
          <c:val>
            <c:numRef>
              <c:f>Sheet1!$L$2:$L$20</c:f>
              <c:numCache>
                <c:formatCode>General</c:formatCode>
                <c:ptCount val="18"/>
                <c:pt idx="0">
                  <c:v>2746</c:v>
                </c:pt>
                <c:pt idx="1">
                  <c:v>7987</c:v>
                </c:pt>
                <c:pt idx="2">
                  <c:v>7476</c:v>
                </c:pt>
                <c:pt idx="3">
                  <c:v>3373</c:v>
                </c:pt>
                <c:pt idx="4">
                  <c:v>993</c:v>
                </c:pt>
                <c:pt idx="5">
                  <c:v>331</c:v>
                </c:pt>
                <c:pt idx="6">
                  <c:v>134</c:v>
                </c:pt>
                <c:pt idx="7">
                  <c:v>76</c:v>
                </c:pt>
                <c:pt idx="8">
                  <c:v>47</c:v>
                </c:pt>
                <c:pt idx="9">
                  <c:v>24</c:v>
                </c:pt>
                <c:pt idx="10">
                  <c:v>14</c:v>
                </c:pt>
                <c:pt idx="11">
                  <c:v>6</c:v>
                </c:pt>
                <c:pt idx="12">
                  <c:v>6</c:v>
                </c:pt>
                <c:pt idx="13">
                  <c:v>1</c:v>
                </c:pt>
                <c:pt idx="14">
                  <c:v>7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250176"/>
        <c:axId val="189084032"/>
      </c:barChart>
      <c:catAx>
        <c:axId val="18925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84032"/>
        <c:crosses val="autoZero"/>
        <c:auto val="1"/>
        <c:lblAlgn val="ctr"/>
        <c:lblOffset val="100"/>
        <c:noMultiLvlLbl val="0"/>
      </c:catAx>
      <c:valAx>
        <c:axId val="18908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5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/>
              <a:t>Particle Mean Diameter vs Distance from nozzle</a:t>
            </a:r>
            <a:r>
              <a:rPr lang="en-US" altLang="zh-CN" baseline="0"/>
              <a:t> exit</a:t>
            </a:r>
            <a:endParaRPr lang="zh-CN" alt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Experimental</c:v>
          </c:tx>
          <c:cat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  <c:pt idx="6">
                  <c:v>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45.567</c:v>
                </c:pt>
                <c:pt idx="1">
                  <c:v>34.679000000000002</c:v>
                </c:pt>
                <c:pt idx="2">
                  <c:v>30.116000000000028</c:v>
                </c:pt>
                <c:pt idx="3">
                  <c:v>25.780999999999967</c:v>
                </c:pt>
                <c:pt idx="4">
                  <c:v>22.814000000000028</c:v>
                </c:pt>
                <c:pt idx="5">
                  <c:v>22.638999999999999</c:v>
                </c:pt>
                <c:pt idx="6">
                  <c:v>25.012</c:v>
                </c:pt>
              </c:numCache>
            </c:numRef>
          </c:val>
          <c:smooth val="1"/>
        </c:ser>
        <c:ser>
          <c:idx val="1"/>
          <c:order val="1"/>
          <c:tx>
            <c:v>Computational</c:v>
          </c:tx>
          <c:cat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  <c:pt idx="6">
                  <c:v>15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49</c:v>
                </c:pt>
                <c:pt idx="1">
                  <c:v>42</c:v>
                </c:pt>
                <c:pt idx="2">
                  <c:v>36</c:v>
                </c:pt>
                <c:pt idx="3">
                  <c:v>27</c:v>
                </c:pt>
                <c:pt idx="4">
                  <c:v>25</c:v>
                </c:pt>
                <c:pt idx="5">
                  <c:v>22</c:v>
                </c:pt>
                <c:pt idx="6">
                  <c:v>20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32160"/>
        <c:axId val="189142528"/>
      </c:lineChart>
      <c:catAx>
        <c:axId val="189132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Distance from the nozzle exit (cm)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9142528"/>
        <c:crosses val="autoZero"/>
        <c:auto val="1"/>
        <c:lblAlgn val="ctr"/>
        <c:lblOffset val="100"/>
        <c:noMultiLvlLbl val="0"/>
      </c:catAx>
      <c:valAx>
        <c:axId val="1891425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Diameter (μm)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13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8831011508175"/>
          <c:y val="0.39812012439552785"/>
          <c:w val="0.20627929201157549"/>
          <c:h val="0.127569018436856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40601309602052"/>
          <c:y val="3.2989629492609564E-2"/>
          <c:w val="0.6785323709536305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v>Laki</c:v>
          </c:tx>
          <c:xVal>
            <c:numRef>
              <c:f>laki!$G$36:$G$41</c:f>
              <c:numCache>
                <c:formatCode>General</c:formatCode>
                <c:ptCount val="6"/>
                <c:pt idx="0">
                  <c:v>700</c:v>
                </c:pt>
                <c:pt idx="1">
                  <c:v>800</c:v>
                </c:pt>
                <c:pt idx="2">
                  <c:v>900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</c:numCache>
            </c:numRef>
          </c:xVal>
          <c:yVal>
            <c:numRef>
              <c:f>laki!$H$36:$H$41</c:f>
              <c:numCache>
                <c:formatCode>General</c:formatCode>
                <c:ptCount val="6"/>
                <c:pt idx="0">
                  <c:v>11.243419220870543</c:v>
                </c:pt>
                <c:pt idx="1">
                  <c:v>7.8356077066806504</c:v>
                </c:pt>
                <c:pt idx="2">
                  <c:v>5.6374248331215959</c:v>
                </c:pt>
                <c:pt idx="3">
                  <c:v>4.1018965580392255</c:v>
                </c:pt>
                <c:pt idx="4">
                  <c:v>2.9686299079611205</c:v>
                </c:pt>
                <c:pt idx="5">
                  <c:v>2.0978613425575485</c:v>
                </c:pt>
              </c:numCache>
            </c:numRef>
          </c:yVal>
          <c:smooth val="1"/>
        </c:ser>
        <c:ser>
          <c:idx val="1"/>
          <c:order val="1"/>
          <c:tx>
            <c:v>Hekla</c:v>
          </c:tx>
          <c:xVal>
            <c:numRef>
              <c:f>laki!$G$36:$G$41</c:f>
              <c:numCache>
                <c:formatCode>General</c:formatCode>
                <c:ptCount val="6"/>
                <c:pt idx="0">
                  <c:v>700</c:v>
                </c:pt>
                <c:pt idx="1">
                  <c:v>800</c:v>
                </c:pt>
                <c:pt idx="2">
                  <c:v>900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</c:numCache>
            </c:numRef>
          </c:xVal>
          <c:yVal>
            <c:numRef>
              <c:f>laki!$I$36:$I$41</c:f>
              <c:numCache>
                <c:formatCode>General</c:formatCode>
                <c:ptCount val="6"/>
                <c:pt idx="0">
                  <c:v>12.19266742094814</c:v>
                </c:pt>
                <c:pt idx="1">
                  <c:v>9.6924411082946662</c:v>
                </c:pt>
                <c:pt idx="2">
                  <c:v>7.8419228594101211</c:v>
                </c:pt>
                <c:pt idx="3">
                  <c:v>6.4169842336950058</c:v>
                </c:pt>
                <c:pt idx="4">
                  <c:v>5.2859546247621632</c:v>
                </c:pt>
                <c:pt idx="5">
                  <c:v>4.3664023695376315</c:v>
                </c:pt>
              </c:numCache>
            </c:numRef>
          </c:yVal>
          <c:smooth val="1"/>
        </c:ser>
        <c:ser>
          <c:idx val="2"/>
          <c:order val="2"/>
          <c:tx>
            <c:v>Askja</c:v>
          </c:tx>
          <c:xVal>
            <c:numRef>
              <c:f>laki!$G$36:$G$41</c:f>
              <c:numCache>
                <c:formatCode>General</c:formatCode>
                <c:ptCount val="6"/>
                <c:pt idx="0">
                  <c:v>700</c:v>
                </c:pt>
                <c:pt idx="1">
                  <c:v>800</c:v>
                </c:pt>
                <c:pt idx="2">
                  <c:v>900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</c:numCache>
            </c:numRef>
          </c:xVal>
          <c:yVal>
            <c:numRef>
              <c:f>laki!$J$36:$J$41</c:f>
              <c:numCache>
                <c:formatCode>General</c:formatCode>
                <c:ptCount val="6"/>
                <c:pt idx="0">
                  <c:v>13.402404980354802</c:v>
                </c:pt>
                <c:pt idx="1">
                  <c:v>10.73766985860556</c:v>
                </c:pt>
                <c:pt idx="2">
                  <c:v>8.7617609497954483</c:v>
                </c:pt>
                <c:pt idx="3">
                  <c:v>7.2381587229908497</c:v>
                </c:pt>
                <c:pt idx="4">
                  <c:v>6.0275065356143775</c:v>
                </c:pt>
                <c:pt idx="5">
                  <c:v>5.0423640089147233</c:v>
                </c:pt>
              </c:numCache>
            </c:numRef>
          </c:yVal>
          <c:smooth val="1"/>
        </c:ser>
        <c:ser>
          <c:idx val="3"/>
          <c:order val="3"/>
          <c:tx>
            <c:v>Eldgja</c:v>
          </c:tx>
          <c:xVal>
            <c:numRef>
              <c:f>laki!$G$36:$G$41</c:f>
              <c:numCache>
                <c:formatCode>General</c:formatCode>
                <c:ptCount val="6"/>
                <c:pt idx="0">
                  <c:v>700</c:v>
                </c:pt>
                <c:pt idx="1">
                  <c:v>800</c:v>
                </c:pt>
                <c:pt idx="2">
                  <c:v>900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</c:numCache>
            </c:numRef>
          </c:xVal>
          <c:yVal>
            <c:numRef>
              <c:f>laki!$K$36:$K$41</c:f>
              <c:numCache>
                <c:formatCode>General</c:formatCode>
                <c:ptCount val="6"/>
                <c:pt idx="0">
                  <c:v>10.749526237564076</c:v>
                </c:pt>
                <c:pt idx="1">
                  <c:v>7.4611666430116381</c:v>
                </c:pt>
                <c:pt idx="2">
                  <c:v>5.3362862004993508</c:v>
                </c:pt>
                <c:pt idx="3">
                  <c:v>3.8502147358653245</c:v>
                </c:pt>
                <c:pt idx="4">
                  <c:v>2.7525250761353592</c:v>
                </c:pt>
                <c:pt idx="5">
                  <c:v>1.9085592988308422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187584"/>
        <c:axId val="189189120"/>
      </c:scatterChart>
      <c:valAx>
        <c:axId val="189187584"/>
        <c:scaling>
          <c:orientation val="minMax"/>
          <c:max val="1200"/>
          <c:min val="7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89189120"/>
        <c:crosses val="autoZero"/>
        <c:crossBetween val="midCat"/>
      </c:valAx>
      <c:valAx>
        <c:axId val="18918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891875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631933508311463"/>
          <c:y val="0.17515820939049323"/>
          <c:w val="0.13336802566114789"/>
          <c:h val="0.24837883117592469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54422-3444-B745-B222-105521D1BE4E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7082-86CB-5A4E-A9E3-4449E4591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1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84DB-AA34-FD42-951C-33481C9C368F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AE16-870E-C348-AC05-C5671CA9D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1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690103" cy="603364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57200" y="1557195"/>
            <a:ext cx="834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42352"/>
            <a:ext cx="8321442" cy="41522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 dirty="0" smtClean="0"/>
              <a:t>Main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1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948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16" y="918300"/>
            <a:ext cx="9149763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5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 dirty="0" smtClean="0">
                <a:solidFill>
                  <a:srgbClr val="FFFFFF"/>
                </a:solidFill>
                <a:latin typeface="Georgia"/>
                <a:cs typeface="Georgia"/>
              </a:rPr>
              <a:t> space for a large format </a:t>
            </a:r>
            <a:r>
              <a:rPr lang="en-US" sz="3600" baseline="0" dirty="0" err="1" smtClean="0">
                <a:solidFill>
                  <a:srgbClr val="FFFFFF"/>
                </a:solidFill>
                <a:latin typeface="Georgia"/>
                <a:cs typeface="Georgia"/>
              </a:rPr>
              <a:t>qoute</a:t>
            </a:r>
            <a:r>
              <a:rPr lang="en-US" sz="3600" dirty="0" smtClean="0">
                <a:solidFill>
                  <a:srgbClr val="FFFFFF"/>
                </a:solidFill>
                <a:latin typeface="Georgia"/>
                <a:cs typeface="Georgia"/>
              </a:rPr>
              <a:t>’</a:t>
            </a:r>
            <a:endParaRPr lang="en-US" sz="3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 dirty="0" smtClean="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62983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pPr/>
              <a:t>Monday, 11 July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Drop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34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pPr/>
              <a:t>Monday, 11 July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1 here.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Drop picture 2 here.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3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0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pPr/>
              <a:t>Monday, 11 July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Drop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87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pPr/>
              <a:t>Monday, 11 July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1 here.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Drop picture 2 here.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3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Drop picture here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pic>
        <p:nvPicPr>
          <p:cNvPr id="16" name="Picture 15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6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1 here.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Drop picture 2 here.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3 here.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pic>
        <p:nvPicPr>
          <p:cNvPr id="18" name="Picture 1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4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Drop picture here</a:t>
            </a:r>
            <a:endParaRPr lang="en-US" dirty="0"/>
          </a:p>
        </p:txBody>
      </p:sp>
      <p:pic>
        <p:nvPicPr>
          <p:cNvPr id="15" name="Picture 14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3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OfSurrey - Clean Blue 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5481961"/>
            <a:ext cx="9144000" cy="13760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2112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22" y="287410"/>
            <a:ext cx="2119827" cy="63586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368675" y="5592932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 hasCustomPrompt="1"/>
          </p:nvPr>
        </p:nvSpPr>
        <p:spPr>
          <a:xfrm>
            <a:off x="168807" y="1162975"/>
            <a:ext cx="7551282" cy="413268"/>
          </a:xfrm>
        </p:spPr>
        <p:txBody>
          <a:bodyPr/>
          <a:lstStyle/>
          <a:p>
            <a:r>
              <a:rPr lang="zh-CN" altLang="en-US" dirty="0" smtClean="0"/>
              <a:t>单击此处编辑母版标样式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0341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1 here.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Drop picture 2 here.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3 here.</a:t>
            </a:r>
            <a:endParaRPr lang="en-US" dirty="0"/>
          </a:p>
        </p:txBody>
      </p:sp>
      <p:pic>
        <p:nvPicPr>
          <p:cNvPr id="17" name="Picture 16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9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3165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pPr/>
              <a:t>Monday, 11 July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5100638" y="1643063"/>
            <a:ext cx="3702050" cy="452596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 smtClean="0"/>
              <a:t>Insert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7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Photo Quote">
    <p:bg>
      <p:bgPr>
        <a:solidFill>
          <a:srgbClr val="1E4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 dirty="0" smtClean="0">
                <a:solidFill>
                  <a:srgbClr val="FFFFFF"/>
                </a:solidFill>
                <a:latin typeface="Georgia"/>
                <a:cs typeface="Georgia"/>
              </a:rPr>
              <a:t> space for a large format quote</a:t>
            </a:r>
            <a:r>
              <a:rPr lang="en-US" sz="3600" dirty="0" smtClean="0">
                <a:solidFill>
                  <a:srgbClr val="FFFFFF"/>
                </a:solidFill>
                <a:latin typeface="Georgia"/>
                <a:cs typeface="Georgia"/>
              </a:rPr>
              <a:t>’</a:t>
            </a:r>
            <a:endParaRPr lang="en-US" sz="3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 dirty="0" smtClean="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37019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Clean Turqoise Cover">
    <p:bg>
      <p:bgPr>
        <a:solidFill>
          <a:srgbClr val="328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047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429118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Clean Turqoise Cover">
    <p:bg>
      <p:bgPr>
        <a:solidFill>
          <a:srgbClr val="672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12758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Green Cover">
    <p:bg>
      <p:bgPr>
        <a:solidFill>
          <a:srgbClr val="9EA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47549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Dark Green Cover">
    <p:bg>
      <p:bgPr>
        <a:solidFill>
          <a:srgbClr val="186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19916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>
            <a:noAutofit/>
          </a:bodyPr>
          <a:lstStyle>
            <a:lvl1pPr algn="ctr">
              <a:defRPr sz="2400" b="0" cap="none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203D75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79916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FC8C1-3DB2-3F45-8BC1-9188FA4D6B6C}" type="datetime2">
              <a:rPr lang="en-GB" smtClean="0"/>
              <a:pPr/>
              <a:t>Monday, 11 July 2016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6" r:id="rId2"/>
    <p:sldLayoutId id="2147483670" r:id="rId3"/>
    <p:sldLayoutId id="2147483674" r:id="rId4"/>
    <p:sldLayoutId id="2147483652" r:id="rId5"/>
    <p:sldLayoutId id="2147483654" r:id="rId6"/>
    <p:sldLayoutId id="2147483653" r:id="rId7"/>
    <p:sldLayoutId id="2147483655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4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66" r:id="rId20"/>
    <p:sldLayoutId id="2147483671" r:id="rId21"/>
    <p:sldLayoutId id="2147483672" r:id="rId2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7" Type="http://schemas.openxmlformats.org/officeDocument/2006/relationships/image" Target="../media/image38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resentation%207JUL%202016\density%20fluc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resentation%207JUL%202016\no%20solidification%20visco%201%20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resentation%207JUL%202016\heat%20transfer.av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resentation%207JUL%202016\visco%201.av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resentation%207JUL%202016\visco%2010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resentation%207JUL%202016\visco%2050.av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resentation%207JUL%202016\ang%2030%20vis%2010.av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resentation%207JUL%202016\visco%2050%20angle%2045.av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presentation%207JUL%202016\visco%2050%20angle%2060.av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tiff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en-US" altLang="zh-CN" sz="2000" b="1" dirty="0" smtClean="0"/>
              <a:t>PROVIDA</a:t>
            </a:r>
          </a:p>
          <a:p>
            <a:pPr algn="r">
              <a:buNone/>
            </a:pPr>
            <a:r>
              <a:rPr lang="en-US" altLang="zh-CN" sz="1400" b="1" dirty="0" smtClean="0"/>
              <a:t>University of Surrey</a:t>
            </a:r>
          </a:p>
          <a:p>
            <a:pPr algn="r">
              <a:buNone/>
            </a:pPr>
            <a:r>
              <a:rPr lang="en-US" altLang="zh-CN" sz="1400" b="1" dirty="0" smtClean="0"/>
              <a:t>Prof. </a:t>
            </a:r>
            <a:r>
              <a:rPr lang="en-US" altLang="zh-CN" sz="1400" b="1" dirty="0" err="1" smtClean="0"/>
              <a:t>Sai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Gu</a:t>
            </a:r>
            <a:r>
              <a:rPr lang="en-US" altLang="zh-CN" sz="1400" b="1" dirty="0" smtClean="0"/>
              <a:t>,  </a:t>
            </a:r>
            <a:r>
              <a:rPr lang="en-US" altLang="zh-CN" sz="1400" b="1" dirty="0" err="1" smtClean="0"/>
              <a:t>Zihang</a:t>
            </a:r>
            <a:r>
              <a:rPr lang="en-US" altLang="zh-CN" sz="1400" b="1" dirty="0" smtClean="0"/>
              <a:t> Zhu</a:t>
            </a:r>
          </a:p>
          <a:p>
            <a:pPr algn="r">
              <a:buNone/>
            </a:pPr>
            <a:r>
              <a:rPr lang="en-US" altLang="zh-CN" sz="1400" b="1" dirty="0" smtClean="0"/>
              <a:t>7/JUN/2016</a:t>
            </a:r>
          </a:p>
          <a:p>
            <a:endParaRPr lang="zh-CN" altLang="en-US" sz="1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162975"/>
            <a:ext cx="7551282" cy="41326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Volcanic ash impingement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 descr="C:\Users\zihang\Desktop\cranfield_1000x500_turbin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2053" y="1992429"/>
            <a:ext cx="7151947" cy="349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 of previous work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Liquid spray/Nozzle test</a:t>
            </a:r>
            <a:endParaRPr lang="zh-CN" altLang="en-US" dirty="0" smtClean="0"/>
          </a:p>
          <a:p>
            <a:endParaRPr lang="zh-CN" altLang="en-US" dirty="0"/>
          </a:p>
        </p:txBody>
      </p:sp>
      <p:graphicFrame>
        <p:nvGraphicFramePr>
          <p:cNvPr id="8" name="图表 7"/>
          <p:cNvGraphicFramePr/>
          <p:nvPr/>
        </p:nvGraphicFramePr>
        <p:xfrm>
          <a:off x="285720" y="1545771"/>
          <a:ext cx="8572560" cy="489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 of previous work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Problems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000" dirty="0" smtClean="0">
                <a:solidFill>
                  <a:schemeClr val="tx1"/>
                </a:solidFill>
              </a:rPr>
              <a:t>The 3D swirl effect of the VPS is not taken into consideration. This makes the temperature  field only at the centre of the plasma jet matches the experiment data.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 smtClean="0">
                <a:solidFill>
                  <a:schemeClr val="tx1"/>
                </a:solidFill>
              </a:rPr>
              <a:t>The CEL, VOF particle impact model is not suitable for the high-viscosity flow due to high demand of computational resources.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Improvement of VA injection model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3D model</a:t>
            </a:r>
            <a:endParaRPr lang="zh-CN" altLang="en-US" dirty="0"/>
          </a:p>
        </p:txBody>
      </p:sp>
      <p:pic>
        <p:nvPicPr>
          <p:cNvPr id="1026" name="Picture 2" descr="C:\Users\Zihang\Desktop\2nd paper\Paper - int heat n mass transfer\FIG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465" y="1551806"/>
            <a:ext cx="7081039" cy="4309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Improvement of VA injection model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CFD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Experiment data (Temperature)</a:t>
            </a:r>
            <a:endParaRPr lang="zh-CN" altLang="en-US" dirty="0"/>
          </a:p>
        </p:txBody>
      </p:sp>
      <p:pic>
        <p:nvPicPr>
          <p:cNvPr id="2050" name="Picture 2" descr="C:\Users\Zihang\Desktop\2nd paper\Paper - int heat n mass transfer\FIG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459" y="1689202"/>
            <a:ext cx="7820025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Improvement of VA injection model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CFD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Experiment data (Velocity)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3074" name="Picture 2" descr="C:\Users\Zihang\Desktop\2nd paper\Paper - int heat n mass transfer\FIG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87715"/>
            <a:ext cx="8305800" cy="399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Improvement of VA injection model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CFD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Experiment data (Velocity with substrate)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098" name="Picture 2" descr="C:\Users\Zihang\Desktop\2nd paper\Paper - int heat n mass transfer\FIG8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24816"/>
            <a:ext cx="80010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Improvement of VA injection model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DPM model</a:t>
            </a:r>
            <a:endParaRPr lang="zh-CN" altLang="en-US" dirty="0"/>
          </a:p>
        </p:txBody>
      </p:sp>
      <p:pic>
        <p:nvPicPr>
          <p:cNvPr id="43010" name="Picture 2" descr="C:\Users\Zihang\Desktop\test4.jpg"/>
          <p:cNvPicPr>
            <a:picLocks noChangeAspect="1" noChangeArrowheads="1"/>
          </p:cNvPicPr>
          <p:nvPr/>
        </p:nvPicPr>
        <p:blipFill>
          <a:blip r:embed="rId2"/>
          <a:srcRect b="14506"/>
          <a:stretch>
            <a:fillRect/>
          </a:stretch>
        </p:blipFill>
        <p:spPr bwMode="auto">
          <a:xfrm>
            <a:off x="1121682" y="1519237"/>
            <a:ext cx="7103835" cy="455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Improvement of VA injection model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Striking rate and contact angle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0132" r="2958"/>
          <a:stretch>
            <a:fillRect/>
          </a:stretch>
        </p:blipFill>
        <p:spPr bwMode="auto">
          <a:xfrm>
            <a:off x="14425" y="1423696"/>
            <a:ext cx="4288857" cy="216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组合 26"/>
          <p:cNvGrpSpPr/>
          <p:nvPr/>
        </p:nvGrpSpPr>
        <p:grpSpPr>
          <a:xfrm>
            <a:off x="4456822" y="1999635"/>
            <a:ext cx="4618548" cy="3184369"/>
            <a:chOff x="4303282" y="1561680"/>
            <a:chExt cx="4618548" cy="3184369"/>
          </a:xfrm>
        </p:grpSpPr>
        <p:sp>
          <p:nvSpPr>
            <p:cNvPr id="6" name="矩形 5"/>
            <p:cNvSpPr/>
            <p:nvPr/>
          </p:nvSpPr>
          <p:spPr>
            <a:xfrm>
              <a:off x="4855951" y="3717791"/>
              <a:ext cx="3532471" cy="3561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03282" y="1561680"/>
              <a:ext cx="4618548" cy="3184369"/>
              <a:chOff x="4015312" y="2965375"/>
              <a:chExt cx="4618548" cy="318436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015312" y="2965375"/>
                <a:ext cx="4618548" cy="3184369"/>
                <a:chOff x="4015312" y="2965375"/>
                <a:chExt cx="4618548" cy="3184369"/>
              </a:xfrm>
            </p:grpSpPr>
            <p:cxnSp>
              <p:nvCxnSpPr>
                <p:cNvPr id="10" name="曲线连接符 9"/>
                <p:cNvCxnSpPr/>
                <p:nvPr/>
              </p:nvCxnSpPr>
              <p:spPr>
                <a:xfrm rot="5400000">
                  <a:off x="5443086" y="3854918"/>
                  <a:ext cx="1780674" cy="1588"/>
                </a:xfrm>
                <a:prstGeom prst="curved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曲线连接符 11"/>
                <p:cNvCxnSpPr/>
                <p:nvPr/>
              </p:nvCxnSpPr>
              <p:spPr>
                <a:xfrm rot="16200000" flipH="1">
                  <a:off x="6184628" y="3672434"/>
                  <a:ext cx="3156292" cy="1742173"/>
                </a:xfrm>
                <a:prstGeom prst="curved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曲线连接符 14"/>
                <p:cNvCxnSpPr/>
                <p:nvPr/>
              </p:nvCxnSpPr>
              <p:spPr>
                <a:xfrm rot="16200000" flipH="1">
                  <a:off x="3308253" y="3700511"/>
                  <a:ext cx="3156292" cy="1742173"/>
                </a:xfrm>
                <a:prstGeom prst="curvedConnector3">
                  <a:avLst>
                    <a:gd name="adj1" fmla="val 50000"/>
                  </a:avLst>
                </a:prstGeom>
                <a:ln>
                  <a:tailEnd type="arrow"/>
                </a:ln>
                <a:scene3d>
                  <a:camera prst="orthographicFront">
                    <a:rot lat="10800000" lon="0" rev="108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椭圆 16"/>
              <p:cNvSpPr/>
              <p:nvPr/>
            </p:nvSpPr>
            <p:spPr>
              <a:xfrm>
                <a:off x="6612556" y="4273617"/>
                <a:ext cx="472432" cy="47243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7459579" y="4389120"/>
                <a:ext cx="231006" cy="23100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 rot="16200000" flipH="1">
                <a:off x="6723644" y="4663043"/>
                <a:ext cx="471639" cy="19330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7575082" y="4514250"/>
                <a:ext cx="327259" cy="23179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14425" y="3893421"/>
            <a:ext cx="4442396" cy="2550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Large particles </a:t>
            </a:r>
          </a:p>
          <a:p>
            <a:pPr marL="800100" lvl="1" indent="-342900">
              <a:buFontTx/>
              <a:buChar char="-"/>
            </a:pPr>
            <a:r>
              <a:rPr lang="en-US" altLang="zh-CN" dirty="0" smtClean="0"/>
              <a:t>Normal impact</a:t>
            </a:r>
          </a:p>
          <a:p>
            <a:pPr marL="800100" lvl="1" indent="-342900">
              <a:buFontTx/>
              <a:buChar char="-"/>
            </a:pPr>
            <a:r>
              <a:rPr lang="en-US" altLang="zh-CN" dirty="0" smtClean="0"/>
              <a:t>Oblique impact ( small contact angle)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Small particles </a:t>
            </a:r>
          </a:p>
          <a:p>
            <a:pPr marL="800100" lvl="1" indent="-342900">
              <a:buFontTx/>
              <a:buChar char="-"/>
            </a:pPr>
            <a:r>
              <a:rPr lang="en-US" altLang="zh-CN" dirty="0" smtClean="0"/>
              <a:t>Bypass the substrate </a:t>
            </a:r>
          </a:p>
          <a:p>
            <a:pPr marL="800100" lvl="1" indent="-342900">
              <a:buFontTx/>
              <a:buChar char="-"/>
            </a:pPr>
            <a:r>
              <a:rPr lang="en-US" altLang="zh-CN" dirty="0" smtClean="0"/>
              <a:t>Oblique impact (large contact angle)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Improvement of VA injection model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Phase transition and in-flight particle heat transfer</a:t>
            </a:r>
            <a:endParaRPr lang="zh-CN" altLang="en-US" dirty="0"/>
          </a:p>
        </p:txBody>
      </p:sp>
      <p:pic>
        <p:nvPicPr>
          <p:cNvPr id="6146" name="Picture 2" descr="C:\Users\Zihang\Desktop\2nd paper\Paper - int heat n mass transfer\FIG1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095" y="1503680"/>
            <a:ext cx="6232358" cy="453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Improvement of VA injection model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Phase transition and in-flight particle heat transfer</a:t>
            </a:r>
            <a:endParaRPr lang="zh-CN" altLang="en-US" dirty="0"/>
          </a:p>
        </p:txBody>
      </p:sp>
      <p:pic>
        <p:nvPicPr>
          <p:cNvPr id="7170" name="Picture 2" descr="C:\Users\Zihang\Desktop\2nd paper\Paper - int heat n mass transfer\FIG12C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096" y="1686561"/>
            <a:ext cx="2413119" cy="1809838"/>
          </a:xfrm>
          <a:prstGeom prst="rect">
            <a:avLst/>
          </a:prstGeom>
          <a:noFill/>
        </p:spPr>
      </p:pic>
      <p:pic>
        <p:nvPicPr>
          <p:cNvPr id="7171" name="Picture 3" descr="C:\Users\Zihang\Desktop\2nd paper\Paper - int heat n mass transfer\FIG12A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67311"/>
            <a:ext cx="2486883" cy="1865162"/>
          </a:xfrm>
          <a:prstGeom prst="rect">
            <a:avLst/>
          </a:prstGeom>
          <a:noFill/>
        </p:spPr>
      </p:pic>
      <p:pic>
        <p:nvPicPr>
          <p:cNvPr id="7172" name="Picture 4" descr="C:\Users\Zihang\Desktop\2nd paper\Paper - int heat n mass transfer\FIG12E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8852" y="1686561"/>
            <a:ext cx="2413117" cy="1809838"/>
          </a:xfrm>
          <a:prstGeom prst="rect">
            <a:avLst/>
          </a:prstGeom>
          <a:noFill/>
        </p:spPr>
      </p:pic>
      <p:pic>
        <p:nvPicPr>
          <p:cNvPr id="7173" name="Picture 5" descr="C:\Users\Zihang\Desktop\2nd paper\Paper - int heat n mass transfer\FIG13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963" y="4085560"/>
            <a:ext cx="2036329" cy="1626982"/>
          </a:xfrm>
          <a:prstGeom prst="rect">
            <a:avLst/>
          </a:prstGeom>
          <a:noFill/>
        </p:spPr>
      </p:pic>
      <p:pic>
        <p:nvPicPr>
          <p:cNvPr id="7174" name="Picture 6" descr="C:\Users\Zihang\Desktop\2nd paper\Paper - int heat n mass transfer\FIG13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4161" y="4085560"/>
            <a:ext cx="2148238" cy="1716394"/>
          </a:xfrm>
          <a:prstGeom prst="rect">
            <a:avLst/>
          </a:prstGeom>
          <a:noFill/>
        </p:spPr>
      </p:pic>
      <p:pic>
        <p:nvPicPr>
          <p:cNvPr id="7175" name="Picture 7" descr="C:\Users\Zihang\Desktop\2nd paper\Paper - int heat n mass transfer\FIG13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4861" y="4075571"/>
            <a:ext cx="2147276" cy="171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857676"/>
            <a:ext cx="56901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Recap of Previous work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Improvement of VA injection model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Modeling high viscosity droplet impact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Conclusion and Next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Temperature and composition dependent viscosity*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0" y="188640"/>
            <a:ext cx="6084168" cy="146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0288" y="1657440"/>
            <a:ext cx="6718835" cy="4720590"/>
            <a:chOff x="1259632" y="1700808"/>
            <a:chExt cx="7128792" cy="5008622"/>
          </a:xfrm>
        </p:grpSpPr>
        <p:graphicFrame>
          <p:nvGraphicFramePr>
            <p:cNvPr id="7" name="图表 6"/>
            <p:cNvGraphicFramePr/>
            <p:nvPr/>
          </p:nvGraphicFramePr>
          <p:xfrm>
            <a:off x="1259632" y="1700808"/>
            <a:ext cx="7128792" cy="4680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 rot="16200000">
              <a:off x="821277" y="3531233"/>
              <a:ext cx="1564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log </a:t>
              </a:r>
              <a:r>
                <a:rPr lang="el-GR" altLang="zh-CN" sz="2000" b="1" dirty="0" smtClean="0">
                  <a:cs typeface="Times New Roman"/>
                </a:rPr>
                <a:t>η</a:t>
              </a:r>
              <a:r>
                <a:rPr lang="en-US" altLang="zh-CN" sz="2000" b="1" dirty="0" smtClean="0">
                  <a:cs typeface="Times New Roman"/>
                </a:rPr>
                <a:t> (Pa s)</a:t>
              </a:r>
              <a:endParaRPr lang="zh-CN" alt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51920" y="6309320"/>
              <a:ext cx="2247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Temperature (°C)</a:t>
              </a:r>
              <a:endParaRPr lang="zh-CN" altLang="en-US" sz="2000" b="1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1600412" y="6269566"/>
            <a:ext cx="6563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/>
              <a:t>*Giordano D, Russell JK, &amp; </a:t>
            </a:r>
            <a:r>
              <a:rPr lang="en-US" altLang="zh-CN" sz="1400" i="1" dirty="0" err="1" smtClean="0"/>
              <a:t>Dingwell</a:t>
            </a:r>
            <a:r>
              <a:rPr lang="en-US" altLang="zh-CN" sz="1400" i="1" dirty="0" smtClean="0"/>
              <a:t> DB. Silicate Melt Viscosity Calculator. 2008</a:t>
            </a:r>
            <a:r>
              <a:rPr lang="en-US" altLang="zh-CN" i="1" dirty="0" smtClean="0"/>
              <a:t>. </a:t>
            </a:r>
          </a:p>
        </p:txBody>
      </p:sp>
      <p:sp>
        <p:nvSpPr>
          <p:cNvPr id="11" name="椭圆 10"/>
          <p:cNvSpPr/>
          <p:nvPr/>
        </p:nvSpPr>
        <p:spPr>
          <a:xfrm>
            <a:off x="5452169" y="3690258"/>
            <a:ext cx="1667088" cy="1959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Particle based SPH method (smoothed particle hydrodynamics)</a:t>
            </a:r>
            <a:endParaRPr lang="zh-CN" altLang="en-US" dirty="0"/>
          </a:p>
        </p:txBody>
      </p:sp>
      <p:pic>
        <p:nvPicPr>
          <p:cNvPr id="8194" name="Picture 2" descr="https://upload.wikimedia.org/wikipedia/commons/thumb/2/2a/Vof_scheme.png/220px-Vof_sche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8783" y="1559605"/>
            <a:ext cx="2095500" cy="2085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191000"/>
            <a:ext cx="4321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Eulerian</a:t>
            </a:r>
            <a:r>
              <a:rPr lang="en-US" altLang="zh-CN" dirty="0" smtClean="0"/>
              <a:t> Mesh (VOF)</a:t>
            </a:r>
          </a:p>
          <a:p>
            <a:pPr algn="ctr"/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High computational resource consumption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196" name="Picture 4" descr="http://rnd-zimmer.de/images/sph_particle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8390" y="1559605"/>
            <a:ext cx="2450767" cy="20783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85657" y="4191000"/>
            <a:ext cx="4158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Lagrangian</a:t>
            </a:r>
            <a:r>
              <a:rPr lang="en-US" altLang="zh-CN" dirty="0" smtClean="0"/>
              <a:t> Particles (SPH)</a:t>
            </a:r>
          </a:p>
          <a:p>
            <a:pPr algn="ctr"/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By using different </a:t>
            </a:r>
            <a:r>
              <a:rPr lang="en-US" altLang="zh-CN" dirty="0" err="1" smtClean="0"/>
              <a:t>discretization</a:t>
            </a:r>
            <a:r>
              <a:rPr lang="en-US" altLang="zh-CN" dirty="0" smtClean="0"/>
              <a:t>/ interpolation method, SPH is faster then traditional VOF method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Have stability issue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SPH method  (algorithm - density)</a:t>
            </a:r>
            <a:endParaRPr lang="zh-CN" altLang="en-US" dirty="0" smtClean="0"/>
          </a:p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921328" y="1676400"/>
            <a:ext cx="5573485" cy="4556147"/>
            <a:chOff x="1921328" y="1676400"/>
            <a:chExt cx="5573485" cy="4556147"/>
          </a:xfrm>
        </p:grpSpPr>
        <p:sp>
          <p:nvSpPr>
            <p:cNvPr id="6" name="TextBox 5"/>
            <p:cNvSpPr txBox="1"/>
            <p:nvPr/>
          </p:nvSpPr>
          <p:spPr>
            <a:xfrm>
              <a:off x="1921328" y="1676400"/>
              <a:ext cx="5573485" cy="45561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dirty="0" smtClean="0"/>
                <a:t>Any function A(r) could be represented by</a:t>
              </a:r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r>
                <a:rPr lang="en-US" altLang="zh-CN" dirty="0" smtClean="0"/>
                <a:t>If it’s interpolated by particles of mass m and density </a:t>
              </a:r>
              <a:r>
                <a:rPr lang="el-GR" altLang="zh-CN" dirty="0" smtClean="0"/>
                <a:t>ρ</a:t>
              </a:r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r>
                <a:rPr lang="en-US" altLang="zh-CN" dirty="0" smtClean="0"/>
                <a:t>Where W is called the kernel function, h is the smoothed radius.</a:t>
              </a:r>
            </a:p>
            <a:p>
              <a:endParaRPr lang="en-US" altLang="zh-CN" dirty="0" smtClean="0"/>
            </a:p>
            <a:p>
              <a:r>
                <a:rPr lang="en-US" altLang="zh-CN" dirty="0" smtClean="0"/>
                <a:t>For example, the density </a:t>
              </a:r>
              <a:r>
                <a:rPr lang="el-GR" altLang="zh-CN" dirty="0" smtClean="0"/>
                <a:t>ρ</a:t>
              </a:r>
              <a:r>
                <a:rPr lang="en-US" altLang="zh-CN" dirty="0" smtClean="0"/>
                <a:t> at each particle could be represented by</a:t>
              </a:r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zh-CN" altLang="en-US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6758" y="2074202"/>
              <a:ext cx="31908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87898" y="2851171"/>
              <a:ext cx="3090297" cy="845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842" y="5210856"/>
            <a:ext cx="5408971" cy="71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1921328" y="5169912"/>
            <a:ext cx="5573485" cy="710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SPH method  (algorithm -EOM)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3143" y="1545771"/>
            <a:ext cx="7849411" cy="280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 smtClean="0"/>
              <a:t>There fore the N-S governing equation is then: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The surface of the substrate is set with damping and elasticity.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240" y="1980002"/>
            <a:ext cx="4933838" cy="177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1534886" y="1925410"/>
            <a:ext cx="5455672" cy="17757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SPH method  (algorithm –heat transfer)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457200" y="1542351"/>
            <a:ext cx="8321442" cy="4435367"/>
          </a:xfrm>
        </p:spPr>
        <p:txBody>
          <a:bodyPr>
            <a:norm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  <a:latin typeface="+mn-lt"/>
              </a:rPr>
              <a:t>The heat transfer equation could be represented:</a:t>
            </a:r>
          </a:p>
          <a:p>
            <a:endParaRPr lang="en-US" altLang="zh-CN" sz="1800" dirty="0" smtClean="0">
              <a:solidFill>
                <a:schemeClr val="tx1"/>
              </a:solidFill>
              <a:latin typeface="+mn-lt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+mn-lt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  <a:latin typeface="+mn-lt"/>
              </a:rPr>
              <a:t>Where</a:t>
            </a:r>
          </a:p>
          <a:p>
            <a:endParaRPr lang="en-US" altLang="zh-CN" sz="1800" dirty="0" smtClean="0">
              <a:solidFill>
                <a:schemeClr val="tx1"/>
              </a:solidFill>
              <a:latin typeface="+mn-lt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  <a:latin typeface="+mn-lt"/>
              </a:rPr>
              <a:t>Ghost particles was generated to simulate  only the heat transfer between the substrate and droplet. They will not have any influence on the equation of motion.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423921" y="2019869"/>
            <a:ext cx="5455672" cy="1702933"/>
            <a:chOff x="1423921" y="1992573"/>
            <a:chExt cx="5455672" cy="170293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45755" y="1992573"/>
              <a:ext cx="4581664" cy="919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3729" y="3190805"/>
              <a:ext cx="2081893" cy="504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矩形 6"/>
            <p:cNvSpPr/>
            <p:nvPr/>
          </p:nvSpPr>
          <p:spPr>
            <a:xfrm>
              <a:off x="1423921" y="1992573"/>
              <a:ext cx="5455672" cy="9191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Density stability</a:t>
            </a:r>
            <a:endParaRPr lang="zh-CN" altLang="en-US" dirty="0"/>
          </a:p>
        </p:txBody>
      </p:sp>
      <p:pic>
        <p:nvPicPr>
          <p:cNvPr id="6" name="density fluc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1977008"/>
            <a:ext cx="9143999" cy="310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Viscosity 1 Pas and no solidification</a:t>
            </a:r>
            <a:endParaRPr lang="zh-CN" altLang="en-US" dirty="0"/>
          </a:p>
        </p:txBody>
      </p:sp>
      <p:pic>
        <p:nvPicPr>
          <p:cNvPr id="5" name="no solidification visco 1 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984370"/>
            <a:ext cx="9144000" cy="2994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Heat transfer</a:t>
            </a:r>
            <a:endParaRPr lang="zh-CN" altLang="en-US" dirty="0"/>
          </a:p>
        </p:txBody>
      </p:sp>
      <p:pic>
        <p:nvPicPr>
          <p:cNvPr id="5" name="heat transf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66" y="1973947"/>
            <a:ext cx="9136334" cy="285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Viscosity 1 Pas velocity 10 m/s normal impact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2883" y="5308137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Spreading Factor 1.5</a:t>
            </a:r>
            <a:endParaRPr lang="zh-CN" altLang="en-US" dirty="0" smtClean="0"/>
          </a:p>
        </p:txBody>
      </p:sp>
      <p:pic>
        <p:nvPicPr>
          <p:cNvPr id="8" name="visco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43" y="1988455"/>
            <a:ext cx="9132757" cy="285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Viscosity 10 Pas velocity 10 m/s normal impact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5" name="visco 1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983373"/>
            <a:ext cx="9144000" cy="3260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2883" y="5308137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Spreading Factor 1.1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 of previous work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Modeling 2D in-flight VA particle and phase transition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835278" y="3656462"/>
            <a:ext cx="839216" cy="45775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C:\Users\Zihang\Desktop\out\temperature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41" b="13888"/>
          <a:stretch>
            <a:fillRect/>
          </a:stretch>
        </p:blipFill>
        <p:spPr bwMode="auto">
          <a:xfrm>
            <a:off x="891062" y="1640238"/>
            <a:ext cx="7247022" cy="472965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659814" y="3656462"/>
            <a:ext cx="76292" cy="5340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endCxn id="7" idx="3"/>
          </p:cNvCxnSpPr>
          <p:nvPr/>
        </p:nvCxnSpPr>
        <p:spPr>
          <a:xfrm rot="16200000" flipV="1">
            <a:off x="7169097" y="4490493"/>
            <a:ext cx="1389162" cy="255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10" idx="2"/>
          </p:cNvCxnSpPr>
          <p:nvPr/>
        </p:nvCxnSpPr>
        <p:spPr>
          <a:xfrm rot="5400000">
            <a:off x="7366465" y="3033457"/>
            <a:ext cx="844350" cy="1136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15797" y="2360318"/>
            <a:ext cx="65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outlet</a:t>
            </a:r>
            <a:endParaRPr lang="zh-CN" altLang="en-US" sz="1400" dirty="0"/>
          </a:p>
        </p:txBody>
      </p:sp>
      <p:cxnSp>
        <p:nvCxnSpPr>
          <p:cNvPr id="11" name="直接箭头连接符 10"/>
          <p:cNvCxnSpPr>
            <a:stCxn id="12" idx="0"/>
          </p:cNvCxnSpPr>
          <p:nvPr/>
        </p:nvCxnSpPr>
        <p:spPr>
          <a:xfrm rot="16200000" flipV="1">
            <a:off x="2566526" y="4213247"/>
            <a:ext cx="1080120" cy="3985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19254" y="4952606"/>
            <a:ext cx="1373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PS gas inlet</a:t>
            </a:r>
            <a:endParaRPr lang="zh-CN" altLang="en-US" sz="1400" dirty="0"/>
          </a:p>
        </p:txBody>
      </p:sp>
      <p:cxnSp>
        <p:nvCxnSpPr>
          <p:cNvPr id="13" name="直接箭头连接符 12"/>
          <p:cNvCxnSpPr>
            <a:stCxn id="14" idx="2"/>
          </p:cNvCxnSpPr>
          <p:nvPr/>
        </p:nvCxnSpPr>
        <p:spPr>
          <a:xfrm rot="5400000">
            <a:off x="5159035" y="2936630"/>
            <a:ext cx="700335" cy="3072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67526" y="2432326"/>
            <a:ext cx="1190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Wall of tube</a:t>
            </a:r>
            <a:endParaRPr lang="zh-CN" altLang="en-US" sz="1400" dirty="0"/>
          </a:p>
        </p:txBody>
      </p:sp>
      <p:cxnSp>
        <p:nvCxnSpPr>
          <p:cNvPr id="15" name="直接箭头连接符 14"/>
          <p:cNvCxnSpPr>
            <a:stCxn id="16" idx="2"/>
          </p:cNvCxnSpPr>
          <p:nvPr/>
        </p:nvCxnSpPr>
        <p:spPr>
          <a:xfrm rot="5400000">
            <a:off x="2462719" y="2320578"/>
            <a:ext cx="988367" cy="12513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47246" y="2144294"/>
            <a:ext cx="2070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Chamber environment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Viscosity 50 Pas velocity 10 m/s normal impact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5" name="visco 5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" y="1976851"/>
            <a:ext cx="9142453" cy="3234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2883" y="5308137"/>
            <a:ext cx="243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Spreading Factor 1.05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Viscosity 50 Pas velocity 20 m/s oblique impact (30°)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5" name="ang 30 vis 1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991650"/>
            <a:ext cx="9143999" cy="2861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2883" y="5308137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Spreading Factor 1.1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Viscosity 50 Pas velocity 20 m/s oblique impact (45°)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2883" y="5308137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Spreading Factor 1.5</a:t>
            </a:r>
            <a:endParaRPr lang="zh-CN" altLang="en-US" dirty="0" smtClean="0"/>
          </a:p>
        </p:txBody>
      </p:sp>
      <p:pic>
        <p:nvPicPr>
          <p:cNvPr id="7" name="visco 50 angle 4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985672"/>
            <a:ext cx="9144000" cy="2861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Viscosity 50 Pas velocity 20 m/s oblique impact (60°)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2883" y="5308137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Spreading Factor 1.7</a:t>
            </a:r>
            <a:endParaRPr lang="zh-CN" altLang="en-US" dirty="0" smtClean="0"/>
          </a:p>
        </p:txBody>
      </p:sp>
      <p:pic>
        <p:nvPicPr>
          <p:cNvPr id="7" name="visco 50 angle 6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693" y="1992144"/>
            <a:ext cx="9148693" cy="2863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Modeling high viscosity droplet impact</a:t>
            </a:r>
            <a:endParaRPr lang="en-GB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C:\Users\gordon\Documents\Proyecto VA con TBC\Quick deposition tests_Short tube\T1-Laki-25\image1-6tilt.t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2352"/>
            <a:ext cx="2565129" cy="20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gordon\Documents\Proyecto VA con TBC\Quick deposition tests_Short tube\T3_Laki_25\image2_6tilt.t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13" y="4538982"/>
            <a:ext cx="2533387" cy="20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ordon\Documents\Proyecto VA con TBC\Quick deposition tests_Short tube\T2_Laki_50\image2_^tilt.t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10" y="3057993"/>
            <a:ext cx="2555923" cy="20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and Next step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457200" y="1965278"/>
            <a:ext cx="8321442" cy="277034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+mn-lt"/>
              </a:rPr>
              <a:t>Viscoelastic (VE) model 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</a:rPr>
              <a:t>could 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</a:rPr>
              <a:t>be more proper in case of  simulating the particles.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+mn-lt"/>
              </a:rPr>
              <a:t>The SPH EOM could be switched to  SPH VE  constitutive equations.</a:t>
            </a:r>
          </a:p>
          <a:p>
            <a:endParaRPr lang="en-US" altLang="zh-CN" sz="1800" dirty="0" smtClean="0">
              <a:solidFill>
                <a:schemeClr val="tx1"/>
              </a:solidFill>
              <a:latin typeface="+mn-lt"/>
            </a:endParaRPr>
          </a:p>
          <a:p>
            <a:endParaRPr lang="zh-CN" alt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775857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Thank you !</a:t>
            </a:r>
            <a:endParaRPr lang="zh-CN" altLang="en-US" sz="66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 of previous work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Modeling 2D in-flight VA particle and phase transition</a:t>
            </a:r>
            <a:endParaRPr lang="zh-CN" altLang="en-US" dirty="0"/>
          </a:p>
        </p:txBody>
      </p:sp>
      <p:pic>
        <p:nvPicPr>
          <p:cNvPr id="5" name="Picture 2" descr="C:\Users\zihang\Desktop\9.20\matlab\out\30\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0800"/>
            <a:ext cx="2400300" cy="1770221"/>
          </a:xfrm>
          <a:prstGeom prst="rect">
            <a:avLst/>
          </a:prstGeom>
          <a:noFill/>
        </p:spPr>
      </p:pic>
      <p:pic>
        <p:nvPicPr>
          <p:cNvPr id="6" name="内容占位符 4" descr="temp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684816"/>
            <a:ext cx="3384376" cy="2538282"/>
          </a:xfrm>
          <a:prstGeom prst="rect">
            <a:avLst/>
          </a:prstGeom>
        </p:spPr>
      </p:pic>
      <p:cxnSp>
        <p:nvCxnSpPr>
          <p:cNvPr id="7" name="直接箭头连接符 6"/>
          <p:cNvCxnSpPr>
            <a:endCxn id="5" idx="3"/>
          </p:cNvCxnSpPr>
          <p:nvPr/>
        </p:nvCxnSpPr>
        <p:spPr>
          <a:xfrm flipH="1">
            <a:off x="2400300" y="2116864"/>
            <a:ext cx="947564" cy="3090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endCxn id="13" idx="3"/>
          </p:cNvCxnSpPr>
          <p:nvPr/>
        </p:nvCxnSpPr>
        <p:spPr>
          <a:xfrm flipH="1">
            <a:off x="2400300" y="2764936"/>
            <a:ext cx="1091580" cy="16771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14" idx="0"/>
          </p:cNvCxnSpPr>
          <p:nvPr/>
        </p:nvCxnSpPr>
        <p:spPr>
          <a:xfrm flipH="1">
            <a:off x="3467894" y="3052968"/>
            <a:ext cx="240010" cy="1656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endCxn id="15" idx="0"/>
          </p:cNvCxnSpPr>
          <p:nvPr/>
        </p:nvCxnSpPr>
        <p:spPr>
          <a:xfrm>
            <a:off x="3995936" y="3341000"/>
            <a:ext cx="1704206" cy="13681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16" idx="1"/>
          </p:cNvCxnSpPr>
          <p:nvPr/>
        </p:nvCxnSpPr>
        <p:spPr>
          <a:xfrm>
            <a:off x="4644008" y="3629032"/>
            <a:ext cx="2099692" cy="8131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endCxn id="17" idx="1"/>
          </p:cNvCxnSpPr>
          <p:nvPr/>
        </p:nvCxnSpPr>
        <p:spPr>
          <a:xfrm flipV="1">
            <a:off x="5940152" y="2641935"/>
            <a:ext cx="803548" cy="1131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Users\zihang\Desktop\9.20\matlab\out\30\500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57024"/>
            <a:ext cx="2400300" cy="1770221"/>
          </a:xfrm>
          <a:prstGeom prst="rect">
            <a:avLst/>
          </a:prstGeom>
          <a:noFill/>
        </p:spPr>
      </p:pic>
      <p:pic>
        <p:nvPicPr>
          <p:cNvPr id="14" name="Picture 8" descr="C:\Users\zihang\Desktop\9.20\matlab\out\30\1000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709152"/>
            <a:ext cx="2400300" cy="1770221"/>
          </a:xfrm>
          <a:prstGeom prst="rect">
            <a:avLst/>
          </a:prstGeom>
          <a:noFill/>
        </p:spPr>
      </p:pic>
      <p:pic>
        <p:nvPicPr>
          <p:cNvPr id="15" name="Picture 9" descr="C:\Users\zihang\Desktop\9.20\matlab\out\30\2000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709152"/>
            <a:ext cx="2400300" cy="1770221"/>
          </a:xfrm>
          <a:prstGeom prst="rect">
            <a:avLst/>
          </a:prstGeom>
          <a:noFill/>
        </p:spPr>
      </p:pic>
      <p:pic>
        <p:nvPicPr>
          <p:cNvPr id="16" name="Picture 10" descr="C:\Users\zihang\Desktop\9.20\matlab\out\30\4000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3700" y="3557024"/>
            <a:ext cx="2400300" cy="1770221"/>
          </a:xfrm>
          <a:prstGeom prst="rect">
            <a:avLst/>
          </a:prstGeom>
          <a:noFill/>
        </p:spPr>
      </p:pic>
      <p:pic>
        <p:nvPicPr>
          <p:cNvPr id="17" name="Picture 11" descr="C:\Users\zihang\Desktop\9.20\matlab\out\30\8000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3700" y="1756824"/>
            <a:ext cx="2400300" cy="1770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 of previous work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Modeling 2D in-flight VA particle and phase transition</a:t>
            </a:r>
            <a:endParaRPr lang="zh-CN" altLang="en-US" dirty="0"/>
          </a:p>
        </p:txBody>
      </p:sp>
      <p:pic>
        <p:nvPicPr>
          <p:cNvPr id="5" name="Picture 2" descr="C:\Users\user\Desktop\temperature profile.tif"/>
          <p:cNvPicPr>
            <a:picLocks noChangeAspect="1" noChangeArrowheads="1"/>
          </p:cNvPicPr>
          <p:nvPr/>
        </p:nvPicPr>
        <p:blipFill>
          <a:blip r:embed="rId2" cstate="print"/>
          <a:srcRect l="7464" t="4702" r="6702" b="5962"/>
          <a:stretch>
            <a:fillRect/>
          </a:stretch>
        </p:blipFill>
        <p:spPr bwMode="auto">
          <a:xfrm>
            <a:off x="125335" y="1678709"/>
            <a:ext cx="8653307" cy="4289030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179927" y="1678709"/>
            <a:ext cx="907576" cy="3057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418158" y="2187309"/>
            <a:ext cx="3521122" cy="378043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 of previous work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Single particle impact (VOF)</a:t>
            </a:r>
            <a:endParaRPr lang="zh-CN" altLang="en-US" dirty="0"/>
          </a:p>
        </p:txBody>
      </p:sp>
      <p:pic>
        <p:nvPicPr>
          <p:cNvPr id="5" name="Picture 2" descr="I:\VOF test\FFF-1-11-00000.jpg"/>
          <p:cNvPicPr>
            <a:picLocks noChangeAspect="1" noChangeArrowheads="1"/>
          </p:cNvPicPr>
          <p:nvPr/>
        </p:nvPicPr>
        <p:blipFill>
          <a:blip r:embed="rId2" cstate="print"/>
          <a:srcRect l="10998" t="21928" r="7448" b="41002"/>
          <a:stretch>
            <a:fillRect/>
          </a:stretch>
        </p:blipFill>
        <p:spPr bwMode="auto">
          <a:xfrm>
            <a:off x="0" y="1772816"/>
            <a:ext cx="4355976" cy="1484992"/>
          </a:xfrm>
          <a:prstGeom prst="rect">
            <a:avLst/>
          </a:prstGeom>
          <a:noFill/>
        </p:spPr>
      </p:pic>
      <p:pic>
        <p:nvPicPr>
          <p:cNvPr id="6" name="Picture 3" descr="I:\VOF test\FFF-1-11-00060.jpg"/>
          <p:cNvPicPr>
            <a:picLocks noChangeAspect="1" noChangeArrowheads="1"/>
          </p:cNvPicPr>
          <p:nvPr/>
        </p:nvPicPr>
        <p:blipFill>
          <a:blip r:embed="rId3" cstate="print"/>
          <a:srcRect l="11486" t="21057" r="6729" b="40658"/>
          <a:stretch>
            <a:fillRect/>
          </a:stretch>
        </p:blipFill>
        <p:spPr bwMode="auto">
          <a:xfrm>
            <a:off x="49144" y="3290539"/>
            <a:ext cx="4334128" cy="1521678"/>
          </a:xfrm>
          <a:prstGeom prst="rect">
            <a:avLst/>
          </a:prstGeom>
          <a:noFill/>
        </p:spPr>
      </p:pic>
      <p:pic>
        <p:nvPicPr>
          <p:cNvPr id="7" name="Picture 4" descr="I:\VOF test\FFF-1-11-00100.jpg"/>
          <p:cNvPicPr>
            <a:picLocks noChangeAspect="1" noChangeArrowheads="1"/>
          </p:cNvPicPr>
          <p:nvPr/>
        </p:nvPicPr>
        <p:blipFill>
          <a:blip r:embed="rId4" cstate="print"/>
          <a:srcRect l="11189" t="22197" r="7435" b="41184"/>
          <a:stretch>
            <a:fillRect/>
          </a:stretch>
        </p:blipFill>
        <p:spPr bwMode="auto">
          <a:xfrm>
            <a:off x="0" y="4874715"/>
            <a:ext cx="4355976" cy="1470142"/>
          </a:xfrm>
          <a:prstGeom prst="rect">
            <a:avLst/>
          </a:prstGeom>
          <a:noFill/>
        </p:spPr>
      </p:pic>
      <p:pic>
        <p:nvPicPr>
          <p:cNvPr id="8" name="Picture 5" descr="I:\VOF test\FFF-1-11-00200.jpg"/>
          <p:cNvPicPr>
            <a:picLocks noChangeAspect="1" noChangeArrowheads="1"/>
          </p:cNvPicPr>
          <p:nvPr/>
        </p:nvPicPr>
        <p:blipFill>
          <a:blip r:embed="rId5" cstate="print"/>
          <a:srcRect l="10909" t="20691" r="7273" b="39309"/>
          <a:stretch>
            <a:fillRect/>
          </a:stretch>
        </p:blipFill>
        <p:spPr bwMode="auto">
          <a:xfrm>
            <a:off x="4535488" y="1690928"/>
            <a:ext cx="4429000" cy="1623967"/>
          </a:xfrm>
          <a:prstGeom prst="rect">
            <a:avLst/>
          </a:prstGeom>
          <a:noFill/>
        </p:spPr>
      </p:pic>
      <p:pic>
        <p:nvPicPr>
          <p:cNvPr id="9" name="Picture 6" descr="I:\VOF test\FFF-1-11-00600.jpg"/>
          <p:cNvPicPr>
            <a:picLocks noChangeAspect="1" noChangeArrowheads="1"/>
          </p:cNvPicPr>
          <p:nvPr/>
        </p:nvPicPr>
        <p:blipFill>
          <a:blip r:embed="rId6" cstate="print"/>
          <a:srcRect l="10096" t="19231" r="6250" b="40385"/>
          <a:stretch>
            <a:fillRect/>
          </a:stretch>
        </p:blipFill>
        <p:spPr bwMode="auto">
          <a:xfrm>
            <a:off x="4499992" y="3203096"/>
            <a:ext cx="4464496" cy="161645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27594" y="5745707"/>
            <a:ext cx="232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Viscosity 1 Pas (2 days)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 of previous work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Single particle impact (CEL)</a:t>
            </a:r>
            <a:endParaRPr lang="zh-CN" altLang="en-US" dirty="0"/>
          </a:p>
        </p:txBody>
      </p:sp>
      <p:pic>
        <p:nvPicPr>
          <p:cNvPr id="14" name="Picture 2" descr="J:\v2\initial t1.tif"/>
          <p:cNvPicPr>
            <a:picLocks noChangeAspect="1" noChangeArrowheads="1"/>
          </p:cNvPicPr>
          <p:nvPr/>
        </p:nvPicPr>
        <p:blipFill>
          <a:blip r:embed="rId2" cstate="print"/>
          <a:srcRect l="21901" t="29967" r="21520" b="22531"/>
          <a:stretch>
            <a:fillRect/>
          </a:stretch>
        </p:blipFill>
        <p:spPr bwMode="auto">
          <a:xfrm>
            <a:off x="899592" y="1916832"/>
            <a:ext cx="2232248" cy="2232248"/>
          </a:xfrm>
          <a:prstGeom prst="rect">
            <a:avLst/>
          </a:prstGeom>
          <a:noFill/>
        </p:spPr>
      </p:pic>
      <p:pic>
        <p:nvPicPr>
          <p:cNvPr id="15" name="Picture 3" descr="J:\v2\side t1.tif"/>
          <p:cNvPicPr>
            <a:picLocks noChangeAspect="1" noChangeArrowheads="1"/>
          </p:cNvPicPr>
          <p:nvPr/>
        </p:nvPicPr>
        <p:blipFill>
          <a:blip r:embed="rId3" cstate="print"/>
          <a:srcRect l="18057" t="22235" r="20102" b="30321"/>
          <a:stretch>
            <a:fillRect/>
          </a:stretch>
        </p:blipFill>
        <p:spPr bwMode="auto">
          <a:xfrm>
            <a:off x="6546394" y="1893243"/>
            <a:ext cx="2232248" cy="2039813"/>
          </a:xfrm>
          <a:prstGeom prst="rect">
            <a:avLst/>
          </a:prstGeom>
          <a:noFill/>
        </p:spPr>
      </p:pic>
      <p:pic>
        <p:nvPicPr>
          <p:cNvPr id="16" name="Picture 4" descr="J:\v2\top t1.tif"/>
          <p:cNvPicPr>
            <a:picLocks noChangeAspect="1" noChangeArrowheads="1"/>
          </p:cNvPicPr>
          <p:nvPr/>
        </p:nvPicPr>
        <p:blipFill>
          <a:blip r:embed="rId4" cstate="print"/>
          <a:srcRect l="21720" t="33955" r="39057" b="38104"/>
          <a:stretch>
            <a:fillRect/>
          </a:stretch>
        </p:blipFill>
        <p:spPr bwMode="auto">
          <a:xfrm>
            <a:off x="3566323" y="1893243"/>
            <a:ext cx="2376264" cy="201622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73383" y="5125156"/>
            <a:ext cx="240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Viscosity 1 Pas (~ 1 day)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Recap of previous work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Temperature and composition dependent viscosity*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0" y="188640"/>
            <a:ext cx="6084168" cy="146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组合 5"/>
          <p:cNvGrpSpPr/>
          <p:nvPr/>
        </p:nvGrpSpPr>
        <p:grpSpPr>
          <a:xfrm>
            <a:off x="1230288" y="1657440"/>
            <a:ext cx="6718835" cy="4720590"/>
            <a:chOff x="1259632" y="1700808"/>
            <a:chExt cx="7128792" cy="5008622"/>
          </a:xfrm>
        </p:grpSpPr>
        <p:graphicFrame>
          <p:nvGraphicFramePr>
            <p:cNvPr id="7" name="图表 6"/>
            <p:cNvGraphicFramePr/>
            <p:nvPr/>
          </p:nvGraphicFramePr>
          <p:xfrm>
            <a:off x="1259632" y="1700808"/>
            <a:ext cx="7128792" cy="4680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 rot="16200000">
              <a:off x="821277" y="3531233"/>
              <a:ext cx="1564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log </a:t>
              </a:r>
              <a:r>
                <a:rPr lang="el-GR" altLang="zh-CN" sz="2000" b="1" dirty="0" smtClean="0">
                  <a:cs typeface="Times New Roman"/>
                </a:rPr>
                <a:t>η</a:t>
              </a:r>
              <a:r>
                <a:rPr lang="en-US" altLang="zh-CN" sz="2000" b="1" dirty="0" smtClean="0">
                  <a:cs typeface="Times New Roman"/>
                </a:rPr>
                <a:t> (Pa s)</a:t>
              </a:r>
              <a:endParaRPr lang="zh-CN" alt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51920" y="6309320"/>
              <a:ext cx="2247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Temperature (°C)</a:t>
              </a:r>
              <a:endParaRPr lang="zh-CN" altLang="en-US" sz="2000" b="1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1600412" y="6269566"/>
            <a:ext cx="6563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/>
              <a:t>*Giordano D, Russell JK, &amp; </a:t>
            </a:r>
            <a:r>
              <a:rPr lang="en-US" altLang="zh-CN" sz="1400" i="1" dirty="0" err="1" smtClean="0"/>
              <a:t>Dingwell</a:t>
            </a:r>
            <a:r>
              <a:rPr lang="en-US" altLang="zh-CN" sz="1400" i="1" dirty="0" smtClean="0"/>
              <a:t> DB. Silicate Melt Viscosity Calculator. 2008</a:t>
            </a:r>
            <a:r>
              <a:rPr lang="en-US" altLang="zh-CN" i="1" dirty="0" smtClean="0"/>
              <a:t>. </a:t>
            </a:r>
          </a:p>
        </p:txBody>
      </p:sp>
      <p:sp>
        <p:nvSpPr>
          <p:cNvPr id="11" name="椭圆 10"/>
          <p:cNvSpPr/>
          <p:nvPr/>
        </p:nvSpPr>
        <p:spPr>
          <a:xfrm>
            <a:off x="5452169" y="3690258"/>
            <a:ext cx="1667088" cy="1959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 of previous work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Liquid spray/Nozzle test</a:t>
            </a:r>
            <a:endParaRPr lang="zh-CN" altLang="en-US" dirty="0" smtClean="0"/>
          </a:p>
        </p:txBody>
      </p:sp>
      <p:grpSp>
        <p:nvGrpSpPr>
          <p:cNvPr id="21" name="组合 20"/>
          <p:cNvGrpSpPr/>
          <p:nvPr/>
        </p:nvGrpSpPr>
        <p:grpSpPr>
          <a:xfrm>
            <a:off x="472536" y="1603840"/>
            <a:ext cx="7992888" cy="4761820"/>
            <a:chOff x="472536" y="1603840"/>
            <a:chExt cx="7992888" cy="4761820"/>
          </a:xfrm>
        </p:grpSpPr>
        <p:grpSp>
          <p:nvGrpSpPr>
            <p:cNvPr id="5" name="组合 33"/>
            <p:cNvGrpSpPr/>
            <p:nvPr/>
          </p:nvGrpSpPr>
          <p:grpSpPr>
            <a:xfrm>
              <a:off x="1048600" y="1603840"/>
              <a:ext cx="6768752" cy="1800200"/>
              <a:chOff x="683568" y="1988840"/>
              <a:chExt cx="6768752" cy="18002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835696" y="2492896"/>
                <a:ext cx="43204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CN" sz="1200" dirty="0" smtClean="0"/>
                  <a:t>Atomizer</a:t>
                </a:r>
                <a:endParaRPr lang="zh-CN" altLang="en-US" sz="1200" dirty="0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19869340">
                <a:off x="2172478" y="2699638"/>
                <a:ext cx="334117" cy="2880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形状 7"/>
              <p:cNvCxnSpPr>
                <a:stCxn id="6" idx="0"/>
                <a:endCxn id="10" idx="6"/>
              </p:cNvCxnSpPr>
              <p:nvPr/>
            </p:nvCxnSpPr>
            <p:spPr>
              <a:xfrm rot="16200000" flipV="1">
                <a:off x="1835696" y="2276872"/>
                <a:ext cx="144016" cy="288032"/>
              </a:xfrm>
              <a:prstGeom prst="bentConnector2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形状 8"/>
              <p:cNvCxnSpPr>
                <a:stCxn id="6" idx="2"/>
                <a:endCxn id="11" idx="6"/>
              </p:cNvCxnSpPr>
              <p:nvPr/>
            </p:nvCxnSpPr>
            <p:spPr>
              <a:xfrm rot="5400000">
                <a:off x="1835696" y="3212976"/>
                <a:ext cx="144016" cy="288032"/>
              </a:xfrm>
              <a:prstGeom prst="bentConnector2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683568" y="1988840"/>
                <a:ext cx="1080120" cy="7200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/>
                  <a:t>Water pump</a:t>
                </a:r>
                <a:endParaRPr lang="zh-CN" altLang="en-US" sz="1200" dirty="0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83568" y="3068960"/>
                <a:ext cx="1080120" cy="7200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/>
                  <a:t>Air cylinder</a:t>
                </a:r>
                <a:endParaRPr lang="zh-CN" altLang="en-US" sz="1200" dirty="0"/>
              </a:p>
            </p:txBody>
          </p:sp>
          <p:cxnSp>
            <p:nvCxnSpPr>
              <p:cNvPr id="12" name="直接连接符 11"/>
              <p:cNvCxnSpPr>
                <a:stCxn id="7" idx="4"/>
              </p:cNvCxnSpPr>
              <p:nvPr/>
            </p:nvCxnSpPr>
            <p:spPr>
              <a:xfrm flipV="1">
                <a:off x="2555347" y="1988840"/>
                <a:ext cx="4896973" cy="9003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stCxn id="7" idx="4"/>
              </p:cNvCxnSpPr>
              <p:nvPr/>
            </p:nvCxnSpPr>
            <p:spPr>
              <a:xfrm>
                <a:off x="2555347" y="2889208"/>
                <a:ext cx="4896973" cy="8278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7" idx="4"/>
              </p:cNvCxnSpPr>
              <p:nvPr/>
            </p:nvCxnSpPr>
            <p:spPr>
              <a:xfrm flipV="1">
                <a:off x="2555347" y="2852936"/>
                <a:ext cx="4896973" cy="3627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箭头连接符 14"/>
            <p:cNvCxnSpPr/>
            <p:nvPr/>
          </p:nvCxnSpPr>
          <p:spPr>
            <a:xfrm flipV="1">
              <a:off x="2632776" y="2467936"/>
              <a:ext cx="2880320" cy="16561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6017152" y="2467936"/>
              <a:ext cx="720080" cy="16561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64624" y="5924320"/>
              <a:ext cx="1984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Mean: 22.814</a:t>
              </a:r>
              <a:r>
                <a:rPr lang="en-US" dirty="0" smtClean="0"/>
                <a:t> </a:t>
              </a:r>
              <a:r>
                <a:rPr lang="en-US" altLang="zh-CN" dirty="0" err="1" smtClean="0"/>
                <a:t>μm</a:t>
              </a:r>
              <a:endParaRPr lang="zh-CN" altLang="en-US" dirty="0"/>
            </a:p>
          </p:txBody>
        </p:sp>
        <p:graphicFrame>
          <p:nvGraphicFramePr>
            <p:cNvPr id="18" name="图表 17"/>
            <p:cNvGraphicFramePr/>
            <p:nvPr/>
          </p:nvGraphicFramePr>
          <p:xfrm>
            <a:off x="472536" y="4124120"/>
            <a:ext cx="3672408" cy="17956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5801128" y="5996328"/>
              <a:ext cx="1984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Mean: 22.623</a:t>
              </a:r>
              <a:r>
                <a:rPr lang="en-US" dirty="0" smtClean="0"/>
                <a:t> </a:t>
              </a:r>
              <a:r>
                <a:rPr lang="en-US" altLang="zh-CN" dirty="0" err="1" smtClean="0"/>
                <a:t>μm</a:t>
              </a:r>
              <a:endParaRPr lang="zh-CN" altLang="en-US" dirty="0"/>
            </a:p>
          </p:txBody>
        </p:sp>
        <p:graphicFrame>
          <p:nvGraphicFramePr>
            <p:cNvPr id="20" name="图表 19"/>
            <p:cNvGraphicFramePr/>
            <p:nvPr/>
          </p:nvGraphicFramePr>
          <p:xfrm>
            <a:off x="4793016" y="4124120"/>
            <a:ext cx="3672408" cy="17745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22" name="Picture 2" descr="C:\Users\Zihang\Desktop\presentation 14DEC\atomizer cfd\DPM-velocity.tif"/>
          <p:cNvPicPr>
            <a:picLocks noChangeAspect="1" noChangeArrowheads="1"/>
          </p:cNvPicPr>
          <p:nvPr/>
        </p:nvPicPr>
        <p:blipFill>
          <a:blip r:embed="rId4" cstate="print"/>
          <a:srcRect r="-89" b="13300"/>
          <a:stretch>
            <a:fillRect/>
          </a:stretch>
        </p:blipFill>
        <p:spPr bwMode="auto">
          <a:xfrm>
            <a:off x="686583" y="1374333"/>
            <a:ext cx="7572007" cy="4919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3902</TotalTime>
  <Words>775</Words>
  <Application>Microsoft Office PowerPoint</Application>
  <PresentationFormat>On-screen Show (4:3)</PresentationFormat>
  <Paragraphs>161</Paragraphs>
  <Slides>36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主题</vt:lpstr>
      <vt:lpstr>Volcanic ash impingement</vt:lpstr>
      <vt:lpstr>Content</vt:lpstr>
      <vt:lpstr>Recap of previous work</vt:lpstr>
      <vt:lpstr>Recap of previous work</vt:lpstr>
      <vt:lpstr>Recap of previous work</vt:lpstr>
      <vt:lpstr>Recap of previous work</vt:lpstr>
      <vt:lpstr>Recap of previous work</vt:lpstr>
      <vt:lpstr>Recap of previous work</vt:lpstr>
      <vt:lpstr>Recap of previous work</vt:lpstr>
      <vt:lpstr>Recap of previous work</vt:lpstr>
      <vt:lpstr>Recap of previous work</vt:lpstr>
      <vt:lpstr>Improvement of VA injection model</vt:lpstr>
      <vt:lpstr>Improvement of VA injection model</vt:lpstr>
      <vt:lpstr>Improvement of VA injection model</vt:lpstr>
      <vt:lpstr>Improvement of VA injection model</vt:lpstr>
      <vt:lpstr>Improvement of VA injection model</vt:lpstr>
      <vt:lpstr>Improvement of VA injection model</vt:lpstr>
      <vt:lpstr>Improvement of VA injection model</vt:lpstr>
      <vt:lpstr>Improvement of VA injection model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Modeling high viscosity droplet impact</vt:lpstr>
      <vt:lpstr>Conclusion and Next step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Blair</dc:creator>
  <cp:lastModifiedBy>Catalina</cp:lastModifiedBy>
  <cp:revision>503</cp:revision>
  <cp:lastPrinted>2015-11-18T16:49:52Z</cp:lastPrinted>
  <dcterms:created xsi:type="dcterms:W3CDTF">2013-12-09T11:24:51Z</dcterms:created>
  <dcterms:modified xsi:type="dcterms:W3CDTF">2016-07-11T08:19:33Z</dcterms:modified>
</cp:coreProperties>
</file>