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45"/>
  </p:notesMasterIdLst>
  <p:sldIdLst>
    <p:sldId id="349" r:id="rId4"/>
    <p:sldId id="346" r:id="rId5"/>
    <p:sldId id="347" r:id="rId6"/>
    <p:sldId id="348" r:id="rId7"/>
    <p:sldId id="256" r:id="rId8"/>
    <p:sldId id="341" r:id="rId9"/>
    <p:sldId id="342" r:id="rId10"/>
    <p:sldId id="340" r:id="rId11"/>
    <p:sldId id="330" r:id="rId12"/>
    <p:sldId id="331" r:id="rId13"/>
    <p:sldId id="334" r:id="rId14"/>
    <p:sldId id="335" r:id="rId15"/>
    <p:sldId id="336" r:id="rId16"/>
    <p:sldId id="337" r:id="rId17"/>
    <p:sldId id="327" r:id="rId18"/>
    <p:sldId id="338" r:id="rId19"/>
    <p:sldId id="339" r:id="rId20"/>
    <p:sldId id="344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282" r:id="rId41"/>
    <p:sldId id="352" r:id="rId42"/>
    <p:sldId id="350" r:id="rId43"/>
    <p:sldId id="351" r:id="rId4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87" autoAdjust="0"/>
  </p:normalViewPr>
  <p:slideViewPr>
    <p:cSldViewPr snapToGrid="0">
      <p:cViewPr varScale="1">
        <p:scale>
          <a:sx n="106" d="100"/>
          <a:sy n="106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7E28E-1367-43BF-B8BB-7386614254DB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BE2A8-14B0-42BF-B428-AC8D265130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9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1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29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4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2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39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63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15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4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4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3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6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02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BE2A8-14B0-42BF-B428-AC8D265130A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2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20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937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6863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5308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E3EF56-1647-4D16-88EE-D84659A6AD3A}" type="datetimeFigureOut">
              <a:rPr lang="en-GB" sz="24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07/07/2016</a:t>
            </a:fld>
            <a:endParaRPr lang="en-GB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76E1ED-BA2B-45EF-9BC2-4FF550896BC6}" type="slidenum">
              <a:rPr lang="en-GB" sz="2400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9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11055351" y="19051"/>
            <a:ext cx="1102783" cy="900113"/>
            <a:chOff x="8375079" y="0"/>
            <a:chExt cx="768921" cy="838200"/>
          </a:xfrm>
        </p:grpSpPr>
        <p:sp>
          <p:nvSpPr>
            <p:cNvPr id="4" name="Oval 3"/>
            <p:cNvSpPr/>
            <p:nvPr/>
          </p:nvSpPr>
          <p:spPr>
            <a:xfrm>
              <a:off x="8524140" y="99047"/>
              <a:ext cx="476702" cy="4774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2400">
                <a:solidFill>
                  <a:prstClr val="white"/>
                </a:solidFill>
              </a:endParaRPr>
            </a:p>
          </p:txBody>
        </p:sp>
        <p:pic>
          <p:nvPicPr>
            <p:cNvPr id="5" name="Picture 14" descr="ARCILogo_low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079" y="0"/>
              <a:ext cx="768921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594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6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0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0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9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2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0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8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tif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3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F839-42EE-42A9-8B91-26F766744DB7}" type="datetimeFigureOut">
              <a:rPr lang="en-US" smtClean="0"/>
              <a:t>7/7/2016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80DAF-2035-4214-BA7E-2AEF09B44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7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">
              <a:schemeClr val="tx1"/>
            </a:gs>
            <a:gs pos="100000">
              <a:srgbClr val="54001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156200" y="285115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8" name="Picture 17" descr="spray-smal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  <p:pic>
        <p:nvPicPr>
          <p:cNvPr id="19" name="Picture 18" descr="timthumb.php.jpg"/>
          <p:cNvPicPr>
            <a:picLocks noChangeAspect="1"/>
          </p:cNvPicPr>
          <p:nvPr userDrawn="1"/>
        </p:nvPicPr>
        <p:blipFill>
          <a:blip r:embed="rId4" cstate="print">
            <a:lum bright="-55000" contrast="-50000"/>
          </a:blip>
          <a:stretch>
            <a:fillRect/>
          </a:stretch>
        </p:blipFill>
        <p:spPr>
          <a:xfrm>
            <a:off x="0" y="0"/>
            <a:ext cx="12194639" cy="304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27"/>
          <p:cNvSpPr>
            <a:spLocks noChangeArrowheads="1"/>
          </p:cNvSpPr>
          <p:nvPr userDrawn="1"/>
        </p:nvSpPr>
        <p:spPr bwMode="auto">
          <a:xfrm>
            <a:off x="0" y="0"/>
            <a:ext cx="12192000" cy="223284"/>
          </a:xfrm>
          <a:prstGeom prst="rect">
            <a:avLst/>
          </a:prstGeom>
          <a:gradFill rotWithShape="0">
            <a:gsLst>
              <a:gs pos="0">
                <a:srgbClr val="FFAF18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Rectangle 78"/>
          <p:cNvSpPr>
            <a:spLocks noChangeArrowheads="1"/>
          </p:cNvSpPr>
          <p:nvPr userDrawn="1"/>
        </p:nvSpPr>
        <p:spPr bwMode="auto">
          <a:xfrm>
            <a:off x="3657600" y="2688525"/>
            <a:ext cx="8544000" cy="223284"/>
          </a:xfrm>
          <a:prstGeom prst="rect">
            <a:avLst/>
          </a:prstGeom>
          <a:gradFill flip="none" rotWithShape="1">
            <a:gsLst>
              <a:gs pos="0">
                <a:srgbClr val="383523"/>
              </a:gs>
              <a:gs pos="100000">
                <a:srgbClr val="7A764C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  <a:ea typeface="微软雅黑" charset="-122"/>
              <a:sym typeface="Calibri" pitchFamily="34" charset="0"/>
            </a:endParaRPr>
          </a:p>
        </p:txBody>
      </p:sp>
      <p:sp>
        <p:nvSpPr>
          <p:cNvPr id="67" name="Trapezoid 66"/>
          <p:cNvSpPr/>
          <p:nvPr userDrawn="1"/>
        </p:nvSpPr>
        <p:spPr>
          <a:xfrm rot="19947450">
            <a:off x="-785964" y="329641"/>
            <a:ext cx="4504021" cy="2002032"/>
          </a:xfrm>
          <a:prstGeom prst="trapezoid">
            <a:avLst>
              <a:gd name="adj" fmla="val 58747"/>
            </a:avLst>
          </a:prstGeom>
          <a:solidFill>
            <a:srgbClr val="FFFFFF">
              <a:alpha val="2509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450564" name="Group 4"/>
          <p:cNvGrpSpPr>
            <a:grpSpLocks noChangeAspect="1"/>
          </p:cNvGrpSpPr>
          <p:nvPr userDrawn="1"/>
        </p:nvGrpSpPr>
        <p:grpSpPr bwMode="auto">
          <a:xfrm>
            <a:off x="63333" y="990601"/>
            <a:ext cx="4622800" cy="3406775"/>
            <a:chOff x="0" y="624"/>
            <a:chExt cx="2184" cy="2146"/>
          </a:xfrm>
        </p:grpSpPr>
        <p:sp>
          <p:nvSpPr>
            <p:cNvPr id="45056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24"/>
              <a:ext cx="2184" cy="2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450571" name="Group 11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450566" name="Freeform 6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68" name="Freeform 8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70" name="Freeform 10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50578" name="Group 18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450573" name="Freeform 13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75" name="Freeform 15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77" name="Freeform 17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50585" name="Group 25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450580" name="Freeform 20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82" name="Freeform 22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84" name="Freeform 24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50592" name="Group 32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450587" name="Freeform 27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89" name="Freeform 29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blipFill>
                <a:blip r:embed="rId5" cstate="print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91" name="Freeform 31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50599" name="Group 39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450594" name="Freeform 34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96" name="Freeform 36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>
                <a:blip r:embed="rId6" cstate="print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598" name="Freeform 38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50606" name="Group 46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450601" name="Freeform 41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03" name="Freeform 43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>
                <a:blip r:embed="rId7" cstate="print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05" name="Freeform 45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7" name="Group 4"/>
          <p:cNvGrpSpPr>
            <a:grpSpLocks noChangeAspect="1"/>
          </p:cNvGrpSpPr>
          <p:nvPr userDrawn="1"/>
        </p:nvGrpSpPr>
        <p:grpSpPr bwMode="auto">
          <a:xfrm>
            <a:off x="101600" y="181100"/>
            <a:ext cx="1524000" cy="1123112"/>
            <a:chOff x="0" y="624"/>
            <a:chExt cx="2184" cy="2146"/>
          </a:xfrm>
        </p:grpSpPr>
        <p:sp>
          <p:nvSpPr>
            <p:cNvPr id="3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24"/>
              <a:ext cx="2184" cy="2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9" name="Group 11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60" name="Freeform 6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Freeform 8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Freeform 10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" name="Group 18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57" name="Freeform 13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" name="Freeform 15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" name="Freeform 17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1" name="Group 25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54" name="Freeform 20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Freeform 22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Freeform 24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2" name="Group 32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51" name="Freeform 27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blipFill dpi="0" rotWithShape="1">
                <a:blip r:embed="rId8" cstate="print"/>
                <a:srcRect/>
                <a:stretch>
                  <a:fillRect l="11000" t="4000" r="11000" b="4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39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48" name="Freeform 34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Freeform 36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 dpi="0" rotWithShape="1">
                <a:blip r:embed="rId9" cstate="print"/>
                <a:srcRect/>
                <a:stretch>
                  <a:fillRect l="11000" t="17000" r="9000" b="-2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Freeform 38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4" name="Group 46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45" name="Freeform 41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Freeform 43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 dpi="0" rotWithShape="1">
                <a:blip r:embed="rId10" cstate="print"/>
                <a:srcRect/>
                <a:stretch>
                  <a:fillRect r="-3000" b="-4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Freeform 45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52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tx1"/>
            </a:gs>
            <a:gs pos="100000">
              <a:srgbClr val="54001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156200" y="285115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18" name="Picture 17" descr="spray-small.jp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/>
          </p:spPr>
        </p:pic>
        <p:sp>
          <p:nvSpPr>
            <p:cNvPr id="20" name="Rectangle 79"/>
            <p:cNvSpPr>
              <a:spLocks noChangeArrowheads="1"/>
            </p:cNvSpPr>
            <p:nvPr userDrawn="1"/>
          </p:nvSpPr>
          <p:spPr bwMode="auto">
            <a:xfrm>
              <a:off x="0" y="6629400"/>
              <a:ext cx="9144000" cy="228600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alpha val="0"/>
                  </a:schemeClr>
                </a:gs>
                <a:gs pos="100000">
                  <a:srgbClr val="96B917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i="1" kern="0" dirty="0" smtClean="0">
                  <a:solidFill>
                    <a:srgbClr val="000000"/>
                  </a:solidFill>
                </a:rPr>
                <a:t>DST-EPSRC Research Initiative on Advanced Manufacturing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0" y="0"/>
            <a:ext cx="12194639" cy="884570"/>
            <a:chOff x="0" y="0"/>
            <a:chExt cx="9145979" cy="884570"/>
          </a:xfrm>
        </p:grpSpPr>
        <p:pic>
          <p:nvPicPr>
            <p:cNvPr id="19" name="Picture 18" descr="timthumb.php.jpg"/>
            <p:cNvPicPr>
              <a:picLocks noChangeAspect="1"/>
            </p:cNvPicPr>
            <p:nvPr userDrawn="1"/>
          </p:nvPicPr>
          <p:blipFill>
            <a:blip r:embed="rId6" cstate="print">
              <a:lum bright="-55000" contrast="-50000"/>
            </a:blip>
            <a:stretch>
              <a:fillRect/>
            </a:stretch>
          </p:blipFill>
          <p:spPr>
            <a:xfrm>
              <a:off x="0" y="0"/>
              <a:ext cx="9145979" cy="8382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1" name="Rectangle 27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72000"/>
            </a:xfrm>
            <a:prstGeom prst="rect">
              <a:avLst/>
            </a:prstGeom>
            <a:gradFill rotWithShape="0">
              <a:gsLst>
                <a:gs pos="0">
                  <a:srgbClr val="FFAF18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2" name="Rectangle 78"/>
            <p:cNvSpPr>
              <a:spLocks noChangeArrowheads="1"/>
            </p:cNvSpPr>
            <p:nvPr userDrawn="1"/>
          </p:nvSpPr>
          <p:spPr bwMode="auto">
            <a:xfrm>
              <a:off x="457200" y="812570"/>
              <a:ext cx="8686800" cy="72000"/>
            </a:xfrm>
            <a:prstGeom prst="rect">
              <a:avLst/>
            </a:prstGeom>
            <a:gradFill flip="none" rotWithShape="1">
              <a:gsLst>
                <a:gs pos="0">
                  <a:srgbClr val="383523"/>
                </a:gs>
                <a:gs pos="100000">
                  <a:srgbClr val="7A764C"/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ea typeface="微软雅黑" charset="-122"/>
                <a:sym typeface="Calibri" pitchFamily="34" charset="0"/>
              </a:endParaRPr>
            </a:p>
          </p:txBody>
        </p:sp>
      </p:grpSp>
      <p:grpSp>
        <p:nvGrpSpPr>
          <p:cNvPr id="31" name="Group 4"/>
          <p:cNvGrpSpPr>
            <a:grpSpLocks noChangeAspect="1"/>
          </p:cNvGrpSpPr>
          <p:nvPr userDrawn="1"/>
        </p:nvGrpSpPr>
        <p:grpSpPr bwMode="auto">
          <a:xfrm>
            <a:off x="0" y="66300"/>
            <a:ext cx="1320800" cy="973364"/>
            <a:chOff x="0" y="624"/>
            <a:chExt cx="2184" cy="2146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24"/>
              <a:ext cx="2184" cy="2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3" name="Group 11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54" name="Freeform 6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Freeform 8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Freeform 10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" name="Group 18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51" name="Freeform 13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Freeform 15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Freeform 17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5" name="Group 25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48" name="Freeform 20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Freeform 22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Freeform 24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" name="Group 32"/>
            <p:cNvGrpSpPr>
              <a:grpSpLocks/>
            </p:cNvGrpSpPr>
            <p:nvPr userDrawn="1"/>
          </p:nvGrpSpPr>
          <p:grpSpPr bwMode="auto">
            <a:xfrm>
              <a:off x="20" y="1160"/>
              <a:ext cx="1186" cy="1049"/>
              <a:chOff x="20" y="1160"/>
              <a:chExt cx="1186" cy="1049"/>
            </a:xfrm>
          </p:grpSpPr>
          <p:sp>
            <p:nvSpPr>
              <p:cNvPr id="45" name="Freeform 27"/>
              <p:cNvSpPr>
                <a:spLocks noEditPoints="1"/>
              </p:cNvSpPr>
              <p:nvPr userDrawn="1"/>
            </p:nvSpPr>
            <p:spPr bwMode="auto">
              <a:xfrm>
                <a:off x="82" y="1183"/>
                <a:ext cx="1124" cy="1026"/>
              </a:xfrm>
              <a:custGeom>
                <a:avLst/>
                <a:gdLst/>
                <a:ahLst/>
                <a:cxnLst>
                  <a:cxn ang="0">
                    <a:pos x="291" y="18"/>
                  </a:cxn>
                  <a:cxn ang="0">
                    <a:pos x="20" y="513"/>
                  </a:cxn>
                  <a:cxn ang="0">
                    <a:pos x="291" y="1008"/>
                  </a:cxn>
                  <a:cxn ang="0">
                    <a:pos x="832" y="1008"/>
                  </a:cxn>
                  <a:cxn ang="0">
                    <a:pos x="1103" y="513"/>
                  </a:cxn>
                  <a:cxn ang="0">
                    <a:pos x="832" y="18"/>
                  </a:cxn>
                  <a:cxn ang="0">
                    <a:pos x="291" y="18"/>
                  </a:cxn>
                  <a:cxn ang="0">
                    <a:pos x="843" y="0"/>
                  </a:cxn>
                  <a:cxn ang="0">
                    <a:pos x="1124" y="513"/>
                  </a:cxn>
                  <a:cxn ang="0">
                    <a:pos x="843" y="1026"/>
                  </a:cxn>
                  <a:cxn ang="0">
                    <a:pos x="280" y="1026"/>
                  </a:cxn>
                  <a:cxn ang="0">
                    <a:pos x="0" y="513"/>
                  </a:cxn>
                  <a:cxn ang="0">
                    <a:pos x="280" y="0"/>
                  </a:cxn>
                  <a:cxn ang="0">
                    <a:pos x="843" y="0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  <a:cxn ang="0">
                    <a:pos x="286" y="9"/>
                  </a:cxn>
                  <a:cxn ang="0">
                    <a:pos x="10" y="513"/>
                  </a:cxn>
                  <a:cxn ang="0">
                    <a:pos x="286" y="1017"/>
                  </a:cxn>
                  <a:cxn ang="0">
                    <a:pos x="838" y="1017"/>
                  </a:cxn>
                  <a:cxn ang="0">
                    <a:pos x="1114" y="513"/>
                  </a:cxn>
                  <a:cxn ang="0">
                    <a:pos x="838" y="9"/>
                  </a:cxn>
                  <a:cxn ang="0">
                    <a:pos x="286" y="9"/>
                  </a:cxn>
                </a:cxnLst>
                <a:rect l="0" t="0" r="r" b="b"/>
                <a:pathLst>
                  <a:path w="1124" h="1026">
                    <a:moveTo>
                      <a:pt x="291" y="18"/>
                    </a:moveTo>
                    <a:lnTo>
                      <a:pt x="20" y="513"/>
                    </a:lnTo>
                    <a:lnTo>
                      <a:pt x="291" y="1008"/>
                    </a:lnTo>
                    <a:lnTo>
                      <a:pt x="832" y="1008"/>
                    </a:lnTo>
                    <a:lnTo>
                      <a:pt x="1103" y="513"/>
                    </a:lnTo>
                    <a:lnTo>
                      <a:pt x="832" y="18"/>
                    </a:lnTo>
                    <a:lnTo>
                      <a:pt x="291" y="18"/>
                    </a:lnTo>
                    <a:close/>
                    <a:moveTo>
                      <a:pt x="843" y="0"/>
                    </a:moveTo>
                    <a:lnTo>
                      <a:pt x="1124" y="513"/>
                    </a:lnTo>
                    <a:lnTo>
                      <a:pt x="843" y="1026"/>
                    </a:lnTo>
                    <a:lnTo>
                      <a:pt x="280" y="1026"/>
                    </a:lnTo>
                    <a:lnTo>
                      <a:pt x="0" y="513"/>
                    </a:lnTo>
                    <a:lnTo>
                      <a:pt x="280" y="0"/>
                    </a:lnTo>
                    <a:lnTo>
                      <a:pt x="843" y="0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  <a:moveTo>
                      <a:pt x="286" y="9"/>
                    </a:moveTo>
                    <a:lnTo>
                      <a:pt x="10" y="513"/>
                    </a:lnTo>
                    <a:lnTo>
                      <a:pt x="286" y="1017"/>
                    </a:lnTo>
                    <a:lnTo>
                      <a:pt x="838" y="1017"/>
                    </a:lnTo>
                    <a:lnTo>
                      <a:pt x="1114" y="513"/>
                    </a:lnTo>
                    <a:lnTo>
                      <a:pt x="838" y="9"/>
                    </a:lnTo>
                    <a:lnTo>
                      <a:pt x="28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Freeform 29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blipFill dpi="0" rotWithShape="1">
                <a:blip r:embed="rId7" cstate="print"/>
                <a:srcRect/>
                <a:stretch>
                  <a:fillRect l="11000" t="4000" r="11000" b="4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Freeform 31"/>
              <p:cNvSpPr>
                <a:spLocks/>
              </p:cNvSpPr>
              <p:nvPr userDrawn="1"/>
            </p:nvSpPr>
            <p:spPr bwMode="auto">
              <a:xfrm>
                <a:off x="20" y="1160"/>
                <a:ext cx="1104" cy="1008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0" y="504"/>
                  </a:cxn>
                  <a:cxn ang="0">
                    <a:pos x="276" y="1008"/>
                  </a:cxn>
                  <a:cxn ang="0">
                    <a:pos x="828" y="1008"/>
                  </a:cxn>
                  <a:cxn ang="0">
                    <a:pos x="1104" y="504"/>
                  </a:cxn>
                  <a:cxn ang="0">
                    <a:pos x="828" y="0"/>
                  </a:cxn>
                  <a:cxn ang="0">
                    <a:pos x="276" y="0"/>
                  </a:cxn>
                </a:cxnLst>
                <a:rect l="0" t="0" r="r" b="b"/>
                <a:pathLst>
                  <a:path w="1104" h="1008">
                    <a:moveTo>
                      <a:pt x="276" y="0"/>
                    </a:moveTo>
                    <a:lnTo>
                      <a:pt x="0" y="504"/>
                    </a:lnTo>
                    <a:lnTo>
                      <a:pt x="276" y="1008"/>
                    </a:lnTo>
                    <a:lnTo>
                      <a:pt x="828" y="1008"/>
                    </a:lnTo>
                    <a:lnTo>
                      <a:pt x="1104" y="504"/>
                    </a:lnTo>
                    <a:lnTo>
                      <a:pt x="828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" name="Group 39"/>
            <p:cNvGrpSpPr>
              <a:grpSpLocks/>
            </p:cNvGrpSpPr>
            <p:nvPr userDrawn="1"/>
          </p:nvGrpSpPr>
          <p:grpSpPr bwMode="auto">
            <a:xfrm>
              <a:off x="932" y="632"/>
              <a:ext cx="1234" cy="1049"/>
              <a:chOff x="932" y="632"/>
              <a:chExt cx="1234" cy="1049"/>
            </a:xfrm>
          </p:grpSpPr>
          <p:sp>
            <p:nvSpPr>
              <p:cNvPr id="42" name="Freeform 34"/>
              <p:cNvSpPr>
                <a:spLocks noEditPoints="1"/>
              </p:cNvSpPr>
              <p:nvPr userDrawn="1"/>
            </p:nvSpPr>
            <p:spPr bwMode="auto">
              <a:xfrm>
                <a:off x="993" y="655"/>
                <a:ext cx="1173" cy="1026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8"/>
                  </a:cxn>
                  <a:cxn ang="0">
                    <a:pos x="869" y="1008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6"/>
                  </a:cxn>
                  <a:cxn ang="0">
                    <a:pos x="294" y="1026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7"/>
                  </a:cxn>
                  <a:cxn ang="0">
                    <a:pos x="875" y="1017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6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8"/>
                    </a:lnTo>
                    <a:lnTo>
                      <a:pt x="869" y="1008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6"/>
                    </a:lnTo>
                    <a:lnTo>
                      <a:pt x="294" y="1026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7"/>
                    </a:lnTo>
                    <a:lnTo>
                      <a:pt x="875" y="1017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Freeform 36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 dpi="0" rotWithShape="1">
                <a:blip r:embed="rId8" cstate="print"/>
                <a:srcRect/>
                <a:stretch>
                  <a:fillRect l="11000" t="17000" r="9000" b="-2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Freeform 38"/>
              <p:cNvSpPr>
                <a:spLocks/>
              </p:cNvSpPr>
              <p:nvPr userDrawn="1"/>
            </p:nvSpPr>
            <p:spPr bwMode="auto">
              <a:xfrm>
                <a:off x="932" y="63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" name="Group 46"/>
            <p:cNvGrpSpPr>
              <a:grpSpLocks/>
            </p:cNvGrpSpPr>
            <p:nvPr userDrawn="1"/>
          </p:nvGrpSpPr>
          <p:grpSpPr bwMode="auto">
            <a:xfrm>
              <a:off x="908" y="1712"/>
              <a:ext cx="1234" cy="1050"/>
              <a:chOff x="908" y="1712"/>
              <a:chExt cx="1234" cy="1050"/>
            </a:xfrm>
          </p:grpSpPr>
          <p:sp>
            <p:nvSpPr>
              <p:cNvPr id="39" name="Freeform 41"/>
              <p:cNvSpPr>
                <a:spLocks noEditPoints="1"/>
              </p:cNvSpPr>
              <p:nvPr userDrawn="1"/>
            </p:nvSpPr>
            <p:spPr bwMode="auto">
              <a:xfrm>
                <a:off x="969" y="1735"/>
                <a:ext cx="1173" cy="1027"/>
              </a:xfrm>
              <a:custGeom>
                <a:avLst/>
                <a:gdLst/>
                <a:ahLst/>
                <a:cxnLst>
                  <a:cxn ang="0">
                    <a:pos x="304" y="18"/>
                  </a:cxn>
                  <a:cxn ang="0">
                    <a:pos x="21" y="513"/>
                  </a:cxn>
                  <a:cxn ang="0">
                    <a:pos x="304" y="1009"/>
                  </a:cxn>
                  <a:cxn ang="0">
                    <a:pos x="869" y="1009"/>
                  </a:cxn>
                  <a:cxn ang="0">
                    <a:pos x="1152" y="513"/>
                  </a:cxn>
                  <a:cxn ang="0">
                    <a:pos x="869" y="18"/>
                  </a:cxn>
                  <a:cxn ang="0">
                    <a:pos x="304" y="18"/>
                  </a:cxn>
                  <a:cxn ang="0">
                    <a:pos x="880" y="0"/>
                  </a:cxn>
                  <a:cxn ang="0">
                    <a:pos x="1173" y="513"/>
                  </a:cxn>
                  <a:cxn ang="0">
                    <a:pos x="880" y="1027"/>
                  </a:cxn>
                  <a:cxn ang="0">
                    <a:pos x="294" y="1027"/>
                  </a:cxn>
                  <a:cxn ang="0">
                    <a:pos x="0" y="513"/>
                  </a:cxn>
                  <a:cxn ang="0">
                    <a:pos x="294" y="0"/>
                  </a:cxn>
                  <a:cxn ang="0">
                    <a:pos x="880" y="0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  <a:cxn ang="0">
                    <a:pos x="299" y="9"/>
                  </a:cxn>
                  <a:cxn ang="0">
                    <a:pos x="11" y="513"/>
                  </a:cxn>
                  <a:cxn ang="0">
                    <a:pos x="299" y="1018"/>
                  </a:cxn>
                  <a:cxn ang="0">
                    <a:pos x="875" y="1018"/>
                  </a:cxn>
                  <a:cxn ang="0">
                    <a:pos x="1163" y="513"/>
                  </a:cxn>
                  <a:cxn ang="0">
                    <a:pos x="875" y="9"/>
                  </a:cxn>
                  <a:cxn ang="0">
                    <a:pos x="299" y="9"/>
                  </a:cxn>
                </a:cxnLst>
                <a:rect l="0" t="0" r="r" b="b"/>
                <a:pathLst>
                  <a:path w="1173" h="1027">
                    <a:moveTo>
                      <a:pt x="304" y="18"/>
                    </a:moveTo>
                    <a:lnTo>
                      <a:pt x="21" y="513"/>
                    </a:lnTo>
                    <a:lnTo>
                      <a:pt x="304" y="1009"/>
                    </a:lnTo>
                    <a:lnTo>
                      <a:pt x="869" y="1009"/>
                    </a:lnTo>
                    <a:lnTo>
                      <a:pt x="1152" y="513"/>
                    </a:lnTo>
                    <a:lnTo>
                      <a:pt x="869" y="18"/>
                    </a:lnTo>
                    <a:lnTo>
                      <a:pt x="304" y="18"/>
                    </a:lnTo>
                    <a:close/>
                    <a:moveTo>
                      <a:pt x="880" y="0"/>
                    </a:moveTo>
                    <a:lnTo>
                      <a:pt x="1173" y="513"/>
                    </a:lnTo>
                    <a:lnTo>
                      <a:pt x="880" y="1027"/>
                    </a:lnTo>
                    <a:lnTo>
                      <a:pt x="294" y="1027"/>
                    </a:lnTo>
                    <a:lnTo>
                      <a:pt x="0" y="513"/>
                    </a:lnTo>
                    <a:lnTo>
                      <a:pt x="294" y="0"/>
                    </a:lnTo>
                    <a:lnTo>
                      <a:pt x="880" y="0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  <a:moveTo>
                      <a:pt x="299" y="9"/>
                    </a:moveTo>
                    <a:lnTo>
                      <a:pt x="11" y="513"/>
                    </a:lnTo>
                    <a:lnTo>
                      <a:pt x="299" y="1018"/>
                    </a:lnTo>
                    <a:lnTo>
                      <a:pt x="875" y="1018"/>
                    </a:lnTo>
                    <a:lnTo>
                      <a:pt x="1163" y="513"/>
                    </a:lnTo>
                    <a:lnTo>
                      <a:pt x="875" y="9"/>
                    </a:lnTo>
                    <a:lnTo>
                      <a:pt x="29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Freeform 43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blipFill dpi="0" rotWithShape="1">
                <a:blip r:embed="rId9" cstate="print"/>
                <a:srcRect/>
                <a:stretch>
                  <a:fillRect r="-3000" b="-400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Freeform 45"/>
              <p:cNvSpPr>
                <a:spLocks/>
              </p:cNvSpPr>
              <p:nvPr userDrawn="1"/>
            </p:nvSpPr>
            <p:spPr bwMode="auto">
              <a:xfrm>
                <a:off x="908" y="1712"/>
                <a:ext cx="1152" cy="100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0" y="504"/>
                  </a:cxn>
                  <a:cxn ang="0">
                    <a:pos x="288" y="1008"/>
                  </a:cxn>
                  <a:cxn ang="0">
                    <a:pos x="864" y="1008"/>
                  </a:cxn>
                  <a:cxn ang="0">
                    <a:pos x="1152" y="504"/>
                  </a:cxn>
                  <a:cxn ang="0">
                    <a:pos x="864" y="0"/>
                  </a:cxn>
                  <a:cxn ang="0">
                    <a:pos x="288" y="0"/>
                  </a:cxn>
                </a:cxnLst>
                <a:rect l="0" t="0" r="r" b="b"/>
                <a:pathLst>
                  <a:path w="1152" h="1008">
                    <a:moveTo>
                      <a:pt x="288" y="0"/>
                    </a:moveTo>
                    <a:lnTo>
                      <a:pt x="0" y="504"/>
                    </a:lnTo>
                    <a:lnTo>
                      <a:pt x="288" y="1008"/>
                    </a:lnTo>
                    <a:lnTo>
                      <a:pt x="864" y="1008"/>
                    </a:lnTo>
                    <a:lnTo>
                      <a:pt x="1152" y="504"/>
                    </a:lnTo>
                    <a:lnTo>
                      <a:pt x="864" y="0"/>
                    </a:lnTo>
                    <a:lnTo>
                      <a:pt x="288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477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4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10" Type="http://schemas.openxmlformats.org/officeDocument/2006/relationships/image" Target="../media/image53.wmf"/><Relationship Id="rId4" Type="http://schemas.openxmlformats.org/officeDocument/2006/relationships/image" Target="../media/image55.tiff"/><Relationship Id="rId9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9.tiff"/><Relationship Id="rId7" Type="http://schemas.openxmlformats.org/officeDocument/2006/relationships/image" Target="../media/image57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10" Type="http://schemas.openxmlformats.org/officeDocument/2006/relationships/image" Target="../media/image65.jpeg"/><Relationship Id="rId4" Type="http://schemas.openxmlformats.org/officeDocument/2006/relationships/image" Target="../media/image60.tiff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9.png"/><Relationship Id="rId4" Type="http://schemas.openxmlformats.org/officeDocument/2006/relationships/image" Target="../media/image6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tiff"/><Relationship Id="rId7" Type="http://schemas.openxmlformats.org/officeDocument/2006/relationships/image" Target="../media/image97.tif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tiff"/><Relationship Id="rId5" Type="http://schemas.openxmlformats.org/officeDocument/2006/relationships/image" Target="../media/image94.wmf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767" y="142592"/>
            <a:ext cx="11932467" cy="65728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53" y="2042128"/>
            <a:ext cx="11023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Exploring Solution </a:t>
            </a:r>
            <a:r>
              <a:rPr lang="en-US" sz="3600" b="1" dirty="0"/>
              <a:t>Plasma </a:t>
            </a:r>
            <a:r>
              <a:rPr lang="en-US" sz="3600" b="1" dirty="0" smtClean="0"/>
              <a:t>Sprayed </a:t>
            </a:r>
            <a:r>
              <a:rPr lang="en-US" sz="3600" b="1" dirty="0" smtClean="0"/>
              <a:t>Coating Architectures for CMAS Resistance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4075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8668" y="271473"/>
            <a:ext cx="6999737" cy="6372594"/>
            <a:chOff x="2596134" y="114305"/>
            <a:chExt cx="6999737" cy="6372594"/>
          </a:xfrm>
        </p:grpSpPr>
        <p:grpSp>
          <p:nvGrpSpPr>
            <p:cNvPr id="12" name="Group 11"/>
            <p:cNvGrpSpPr/>
            <p:nvPr/>
          </p:nvGrpSpPr>
          <p:grpSpPr>
            <a:xfrm>
              <a:off x="2596134" y="114305"/>
              <a:ext cx="6999732" cy="3063988"/>
              <a:chOff x="681609" y="100017"/>
              <a:chExt cx="6999732" cy="306398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798964" y="2763895"/>
                <a:ext cx="4765022" cy="40011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</a:rPr>
                  <a:t>Single layer YSZ a)Cross section b) Top view</a:t>
                </a:r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9" y="100017"/>
                <a:ext cx="6999732" cy="2663878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2596134" y="3348418"/>
              <a:ext cx="6999737" cy="3138481"/>
              <a:chOff x="15426" y="3376993"/>
              <a:chExt cx="6999737" cy="313848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6" y="3376993"/>
                <a:ext cx="6999737" cy="2662468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869087" y="6115364"/>
                <a:ext cx="5292411" cy="40011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</a:rPr>
                  <a:t>Double layer GZ/YSZ a)Cross section b) Top view</a:t>
                </a:r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7195552" y="2714354"/>
            <a:ext cx="4908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Columnar microstructures could be generated in </a:t>
            </a:r>
            <a:r>
              <a:rPr lang="en-US" sz="2000" b="1" dirty="0" smtClean="0"/>
              <a:t>both single </a:t>
            </a:r>
            <a:r>
              <a:rPr lang="en-US" sz="2000" b="1" dirty="0" smtClean="0"/>
              <a:t>and double layer </a:t>
            </a:r>
            <a:r>
              <a:rPr lang="en-US" sz="2000" b="1" dirty="0" smtClean="0"/>
              <a:t>TBCs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0254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9715" y="1184149"/>
            <a:ext cx="7560564" cy="3289614"/>
            <a:chOff x="1991804" y="1184149"/>
            <a:chExt cx="7560564" cy="3289614"/>
          </a:xfrm>
        </p:grpSpPr>
        <p:sp>
          <p:nvSpPr>
            <p:cNvPr id="9" name="Rectangle 8"/>
            <p:cNvSpPr/>
            <p:nvPr/>
          </p:nvSpPr>
          <p:spPr>
            <a:xfrm>
              <a:off x="2706022" y="4073653"/>
              <a:ext cx="6211957" cy="400110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black"/>
                  </a:solidFill>
                </a:rPr>
                <a:t>Triple layer GZdense/GZ/YSZ a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) Cross 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section b) Top view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804" y="1184149"/>
              <a:ext cx="7560564" cy="288950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690278" y="1985962"/>
            <a:ext cx="435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Relatively </a:t>
            </a:r>
            <a:r>
              <a:rPr lang="en-US" sz="2000" b="1" dirty="0" smtClean="0"/>
              <a:t>dense top layer through suitable spray </a:t>
            </a:r>
            <a:r>
              <a:rPr lang="en-US" sz="2000" b="1" dirty="0" smtClean="0"/>
              <a:t>parameter </a:t>
            </a:r>
            <a:r>
              <a:rPr lang="en-US" sz="2000" b="1" dirty="0" smtClean="0"/>
              <a:t>control  </a:t>
            </a:r>
            <a:r>
              <a:rPr lang="en-US" sz="2000" b="1" dirty="0" smtClean="0"/>
              <a:t>(different D</a:t>
            </a:r>
            <a:r>
              <a:rPr lang="en-US" sz="2000" b="1" baseline="-25000" dirty="0" smtClean="0"/>
              <a:t>50</a:t>
            </a:r>
            <a:r>
              <a:rPr lang="en-US" sz="2000" b="1" dirty="0" smtClean="0"/>
              <a:t> of the solute)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001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1559" y="4064604"/>
            <a:ext cx="889050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wt.% Hekla, YSZ single layer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728" y="0"/>
            <a:ext cx="12042279" cy="3980476"/>
            <a:chOff x="85728" y="0"/>
            <a:chExt cx="12042279" cy="39804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8" y="705752"/>
              <a:ext cx="3906231" cy="32747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445" y="705752"/>
              <a:ext cx="3838668" cy="32747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599" y="705752"/>
              <a:ext cx="4134408" cy="3274724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9644062" y="428625"/>
              <a:ext cx="828000" cy="612000"/>
            </a:xfrm>
            <a:prstGeom prst="straightConnector1">
              <a:avLst/>
            </a:prstGeom>
            <a:ln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10029824" y="0"/>
              <a:ext cx="1171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Ash</a:t>
              </a:r>
              <a:endParaRPr lang="en-US" sz="28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2888" y="5072063"/>
            <a:ext cx="9286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YSZ single layer TBC showed no horizontal </a:t>
            </a:r>
            <a:r>
              <a:rPr lang="en-US" sz="2000" b="1" dirty="0" smtClean="0"/>
              <a:t>cracks upon exposure to Hekla ash 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However, infiltration (?) through the </a:t>
            </a:r>
            <a:r>
              <a:rPr lang="en-US" sz="2000" b="1" dirty="0" err="1" smtClean="0"/>
              <a:t>intercolumnar</a:t>
            </a:r>
            <a:r>
              <a:rPr lang="en-US" sz="2000" b="1" dirty="0" smtClean="0"/>
              <a:t> spacing is feared and prospects for long life with such a single-layer, columnar coating architecture did not appear encouraging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43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1558" y="3566183"/>
            <a:ext cx="889050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wt.% Hekla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GZ/YSZ double layer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576" y="111649"/>
            <a:ext cx="12134848" cy="3431555"/>
            <a:chOff x="28576" y="54503"/>
            <a:chExt cx="12134848" cy="34315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999" y="54798"/>
              <a:ext cx="4022271" cy="34312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140" y="54798"/>
              <a:ext cx="4058284" cy="34312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6" y="54503"/>
              <a:ext cx="3960553" cy="343126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317239" y="1231047"/>
              <a:ext cx="528637" cy="10692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43986" y="769382"/>
              <a:ext cx="2771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Horizontal crack</a:t>
              </a:r>
              <a:endParaRPr lang="en-US" sz="24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7160" y="4155354"/>
            <a:ext cx="118894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GZ/YSZ double layer TBC showed horizontal cracks in the GZ layer close to the interface with YSZ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Reason for crack propagating through GZ layer instead of YSZ is due to the lower fracture toughness of GZ than YSZ (approximately double than GZ)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Further investigations need to be made to find the reason for the origin of horizontal crack in double layer TBC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773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1558" y="3623330"/>
            <a:ext cx="889050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wt.% Hekla, GZdense/GZ/YSZ triple layer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576" y="136045"/>
            <a:ext cx="12116151" cy="3527892"/>
            <a:chOff x="28576" y="393225"/>
            <a:chExt cx="12116151" cy="35278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724" y="460422"/>
              <a:ext cx="4058003" cy="3460695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8701440" y="726138"/>
              <a:ext cx="185738" cy="8001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086724" y="393225"/>
              <a:ext cx="24932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Horizontal crack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1" y="436089"/>
              <a:ext cx="3934667" cy="34431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6" y="460422"/>
              <a:ext cx="4020393" cy="3363616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V="1">
              <a:off x="4317631" y="780168"/>
              <a:ext cx="471487" cy="3857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731961" y="460422"/>
              <a:ext cx="31289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Spallation of denser GZ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7160" y="4403938"/>
            <a:ext cx="11889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GZ dense/GZ/YSZ triple layer TBC </a:t>
            </a:r>
            <a:r>
              <a:rPr lang="en-US" sz="2000" b="1" dirty="0" smtClean="0"/>
              <a:t>also showed </a:t>
            </a:r>
            <a:r>
              <a:rPr lang="en-US" sz="2000" b="1" dirty="0" smtClean="0"/>
              <a:t>horizontal cracks in the </a:t>
            </a:r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GZ layer</a:t>
            </a:r>
            <a:r>
              <a:rPr lang="en-US" sz="2000" b="1" dirty="0" smtClean="0"/>
              <a:t>, but </a:t>
            </a:r>
            <a:r>
              <a:rPr lang="en-US" sz="2000" b="1" dirty="0" smtClean="0"/>
              <a:t>closer to the columnar/dense GZ coatings’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Further </a:t>
            </a:r>
            <a:r>
              <a:rPr lang="en-US" sz="2000" b="1" dirty="0" smtClean="0"/>
              <a:t>investigation ongoing to explain these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Also, repeat experiments and explore alternate coating architectures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573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431" y="3677335"/>
            <a:ext cx="11387137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 sprayed TBCs exposed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ambient air at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1150ºC (No ash added on top)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/>
          <a:stretch/>
        </p:blipFill>
        <p:spPr>
          <a:xfrm>
            <a:off x="1961957" y="0"/>
            <a:ext cx="8152660" cy="3246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7098" y="3149137"/>
            <a:ext cx="221694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GZdense/GZ/YSZ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82822" y="3149137"/>
            <a:ext cx="155733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GZ/YSZ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919" y="4793343"/>
            <a:ext cx="11503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With no ash, the TBCs </a:t>
            </a:r>
            <a:r>
              <a:rPr lang="en-US" sz="2000" b="1" dirty="0" smtClean="0"/>
              <a:t>did not show presence </a:t>
            </a:r>
            <a:r>
              <a:rPr lang="en-US" sz="2000" b="1" dirty="0" smtClean="0"/>
              <a:t>of </a:t>
            </a:r>
            <a:r>
              <a:rPr lang="en-US" sz="2000" b="1" dirty="0" smtClean="0"/>
              <a:t>any horizontal </a:t>
            </a:r>
            <a:r>
              <a:rPr lang="en-US" sz="2000" b="1" dirty="0" smtClean="0"/>
              <a:t>cracks, although the exposure time was </a:t>
            </a:r>
            <a:r>
              <a:rPr lang="en-US" sz="2000" b="1" dirty="0" smtClean="0"/>
              <a:t>much longer </a:t>
            </a:r>
            <a:r>
              <a:rPr lang="en-US" sz="2000" b="1" dirty="0" smtClean="0"/>
              <a:t>at </a:t>
            </a:r>
            <a:r>
              <a:rPr lang="en-US" sz="2000" b="1" dirty="0" smtClean="0"/>
              <a:t>an identical </a:t>
            </a:r>
            <a:r>
              <a:rPr lang="en-US" sz="2000" b="1" dirty="0" smtClean="0"/>
              <a:t>test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07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8449" y="-294420"/>
            <a:ext cx="2804286" cy="5174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588" y="3945973"/>
            <a:ext cx="580293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/YSZ (60µm APS /280µm SPS)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414463" y="1039051"/>
            <a:ext cx="3444254" cy="2655914"/>
            <a:chOff x="7529513" y="1110489"/>
            <a:chExt cx="3444254" cy="2655914"/>
          </a:xfrm>
        </p:grpSpPr>
        <p:sp>
          <p:nvSpPr>
            <p:cNvPr id="2" name="Rectangle 1"/>
            <p:cNvSpPr/>
            <p:nvPr/>
          </p:nvSpPr>
          <p:spPr>
            <a:xfrm>
              <a:off x="7530479" y="1110489"/>
              <a:ext cx="3443288" cy="657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Alumina (APS) 60 µm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530479" y="1780440"/>
              <a:ext cx="3443288" cy="65722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YSZ (SPS) 280 </a:t>
              </a:r>
              <a:r>
                <a:rPr lang="en-US" sz="2000" b="1" dirty="0">
                  <a:solidFill>
                    <a:schemeClr val="tx1"/>
                  </a:solidFill>
                </a:rPr>
                <a:t>µm</a:t>
              </a:r>
            </a:p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529513" y="2451953"/>
              <a:ext cx="3443288" cy="6572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Bond coat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30479" y="3109178"/>
              <a:ext cx="3443288" cy="65722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Substrate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269124" y="3945972"/>
            <a:ext cx="580293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/YSZ, Hekla ash@1150</a:t>
            </a:r>
            <a:r>
              <a:rPr lang="en-US" sz="2400" b="1" dirty="0" smtClean="0">
                <a:latin typeface="Garamond" panose="02020404030301010803" pitchFamily="18" charset="0"/>
              </a:rPr>
              <a:t>º</a:t>
            </a:r>
            <a:r>
              <a:rPr lang="en-US" sz="2400" b="1" dirty="0" smtClean="0"/>
              <a:t>C, 1 hour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43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5155" y="2753931"/>
            <a:ext cx="12022002" cy="3122291"/>
            <a:chOff x="97038" y="83493"/>
            <a:chExt cx="12022002" cy="3122291"/>
          </a:xfrm>
        </p:grpSpPr>
        <p:grpSp>
          <p:nvGrpSpPr>
            <p:cNvPr id="2" name="Group 1"/>
            <p:cNvGrpSpPr/>
            <p:nvPr/>
          </p:nvGrpSpPr>
          <p:grpSpPr>
            <a:xfrm>
              <a:off x="97038" y="118392"/>
              <a:ext cx="12022002" cy="3087392"/>
              <a:chOff x="97038" y="118392"/>
              <a:chExt cx="12022002" cy="308739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9628" y="118392"/>
                <a:ext cx="3881392" cy="308739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9484" y="118392"/>
                <a:ext cx="4049556" cy="308200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38" y="118392"/>
                <a:ext cx="3925550" cy="303418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300164" y="471488"/>
              <a:ext cx="1728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Alumina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4482" y="1428563"/>
              <a:ext cx="120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YSZ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30225" y="83493"/>
              <a:ext cx="1728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Ash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215063" y="342900"/>
              <a:ext cx="800100" cy="12858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075650" y="1428563"/>
              <a:ext cx="2043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Vertical crack opening</a:t>
              </a:r>
              <a:endParaRPr lang="en-US" sz="2400" b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9972397" y="1197034"/>
              <a:ext cx="443190" cy="3812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777552" y="6060456"/>
            <a:ext cx="820296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wt.% Hekla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@1150</a:t>
            </a:r>
            <a:r>
              <a:rPr lang="en-US" sz="2400" b="1" dirty="0" smtClean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º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, </a:t>
            </a:r>
            <a:r>
              <a:rPr lang="en-US" sz="2400" b="1" dirty="0" smtClean="0"/>
              <a:t>Al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/YSZ (60µm APS /280µm SPS)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85738" y="742671"/>
            <a:ext cx="118608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60 µm thick alumina layer deposited by APS process on SPS deposited YSZ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Motivation to deposit the thin alumina layer by APS was to seal the columns formed in YSZ and </a:t>
            </a:r>
            <a:r>
              <a:rPr lang="en-US" sz="2000" dirty="0" smtClean="0"/>
              <a:t>beside providing additional protection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440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4" y="85722"/>
            <a:ext cx="118608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/>
              <a:t>Future Plans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CMAS test of the GZ based multilayered TBCs are planned </a:t>
            </a:r>
            <a:r>
              <a:rPr lang="en-US" sz="2000" dirty="0" smtClean="0"/>
              <a:t>under a burner </a:t>
            </a:r>
            <a:r>
              <a:rPr lang="en-US" sz="2000" dirty="0" smtClean="0"/>
              <a:t>rig </a:t>
            </a:r>
            <a:r>
              <a:rPr lang="en-US" sz="2000" dirty="0" smtClean="0"/>
              <a:t>… this </a:t>
            </a:r>
            <a:r>
              <a:rPr lang="en-US" sz="2000" dirty="0" smtClean="0"/>
              <a:t>work is </a:t>
            </a:r>
            <a:r>
              <a:rPr lang="en-US" sz="2000" dirty="0" smtClean="0"/>
              <a:t>being carried out  </a:t>
            </a:r>
            <a:r>
              <a:rPr lang="en-US" sz="2000" dirty="0" smtClean="0"/>
              <a:t>in collaboration with FZ Julich, Germany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Explore </a:t>
            </a:r>
            <a:r>
              <a:rPr lang="en-US" sz="2000" dirty="0" smtClean="0"/>
              <a:t>different top coat compositions for </a:t>
            </a:r>
            <a:r>
              <a:rPr lang="en-US" sz="2000" dirty="0" smtClean="0"/>
              <a:t>added CMAS </a:t>
            </a:r>
            <a:r>
              <a:rPr lang="en-US" sz="2000" dirty="0" smtClean="0"/>
              <a:t>protection (</a:t>
            </a:r>
            <a:r>
              <a:rPr lang="en-US" sz="2000" dirty="0" err="1" smtClean="0"/>
              <a:t>yttria</a:t>
            </a:r>
            <a:r>
              <a:rPr lang="en-US" sz="2000" dirty="0" smtClean="0"/>
              <a:t> / YAG / alumina</a:t>
            </a:r>
            <a:r>
              <a:rPr lang="en-US" sz="2000" dirty="0" smtClean="0"/>
              <a:t>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Evaluate different TBC “designs”</a:t>
            </a:r>
            <a:endParaRPr lang="en-US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 smtClean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/>
        </p:nvSpPr>
        <p:spPr>
          <a:xfrm>
            <a:off x="4879430" y="-152400"/>
            <a:ext cx="5760000" cy="2772000"/>
          </a:xfrm>
          <a:prstGeom prst="rect">
            <a:avLst/>
          </a:prstGeom>
        </p:spPr>
        <p:txBody>
          <a:bodyPr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ln w="50800"/>
                <a:solidFill>
                  <a:srgbClr val="FFFFFF"/>
                </a:solidFill>
              </a:rPr>
              <a:t>Improvements in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ln w="50800"/>
                <a:solidFill>
                  <a:srgbClr val="FFFFFF"/>
                </a:solidFill>
              </a:rPr>
              <a:t>Gas Turbine Performance via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ln w="50800"/>
                <a:solidFill>
                  <a:srgbClr val="FFFFFF"/>
                </a:solidFill>
              </a:rPr>
              <a:t>Novel Plasma Spray Coatings Offering Protection Against Ingested Species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3048000" y="5029200"/>
            <a:ext cx="759143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00B0F0"/>
                </a:solidFill>
              </a:rPr>
              <a:t>Under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92D050"/>
                </a:solidFill>
              </a:rPr>
              <a:t>DST-EPSRC Research Initiative on Advanced Manufacturing</a:t>
            </a:r>
            <a:endParaRPr lang="en-US" sz="2000" b="1" i="1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47528" y="1124745"/>
            <a:ext cx="85217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spcAft>
                <a:spcPts val="2400"/>
              </a:spcAft>
              <a:buBlip>
                <a:blip r:embed="rId2"/>
              </a:buBlip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Significant problems with feeding fine powders are obviated</a:t>
            </a:r>
          </a:p>
          <a:p>
            <a:pPr marL="344488" indent="-344488">
              <a:spcAft>
                <a:spcPts val="2400"/>
              </a:spcAft>
              <a:buBlip>
                <a:blip r:embed="rId2"/>
              </a:buBlip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A </a:t>
            </a:r>
            <a:r>
              <a:rPr lang="en-US" sz="2600" dirty="0">
                <a:solidFill>
                  <a:srgbClr val="000000"/>
                </a:solidFill>
              </a:rPr>
              <a:t>fair bit is now “known”, but much is still in the realm of conjecture / mystery … so vast areas remain to be explored</a:t>
            </a:r>
            <a:endParaRPr lang="en-US" sz="2600" dirty="0">
              <a:solidFill>
                <a:srgbClr val="000000"/>
              </a:solidFill>
            </a:endParaRPr>
          </a:p>
          <a:p>
            <a:pPr marL="344488" indent="-344488">
              <a:spcAft>
                <a:spcPts val="2400"/>
              </a:spcAft>
              <a:buBlip>
                <a:blip r:embed="rId2"/>
              </a:buBlip>
              <a:defRPr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It is very inter-disciplinary, e.g., chemistry inputs especially vital, than at any other time in thermal spray </a:t>
            </a:r>
            <a:r>
              <a:rPr lang="en-US" sz="2600" dirty="0" smtClean="0">
                <a:solidFill>
                  <a:schemeClr val="bg2">
                    <a:lumMod val="25000"/>
                  </a:schemeClr>
                </a:solidFill>
              </a:rPr>
              <a:t>history</a:t>
            </a:r>
          </a:p>
          <a:p>
            <a:pPr marL="344488" indent="-344488">
              <a:spcAft>
                <a:spcPts val="2400"/>
              </a:spcAft>
              <a:buBlip>
                <a:blip r:embed="rId2"/>
              </a:buBlip>
              <a:defRPr/>
            </a:pPr>
            <a:r>
              <a:rPr lang="en-US" sz="2600" dirty="0" smtClean="0">
                <a:solidFill>
                  <a:schemeClr val="bg2">
                    <a:lumMod val="25000"/>
                  </a:schemeClr>
                </a:solidFill>
              </a:rPr>
              <a:t>Novel coating chemistries conveniently possible </a:t>
            </a:r>
            <a:endParaRPr lang="en-US" sz="2600" dirty="0">
              <a:solidFill>
                <a:schemeClr val="bg2">
                  <a:lumMod val="25000"/>
                </a:schemeClr>
              </a:solidFill>
            </a:endParaRPr>
          </a:p>
          <a:p>
            <a:pPr marL="344488" indent="-344488">
              <a:spcAft>
                <a:spcPts val="2400"/>
              </a:spcAft>
              <a:buBlip>
                <a:blip r:embed="rId2"/>
              </a:buBlip>
              <a:defRPr/>
            </a:pPr>
            <a:r>
              <a:rPr lang="en-US" sz="2600" dirty="0" smtClean="0">
                <a:solidFill>
                  <a:schemeClr val="bg2">
                    <a:lumMod val="25000"/>
                  </a:schemeClr>
                </a:solidFill>
              </a:rPr>
              <a:t>There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can be life beyond TBCs for solution plasma spraying … relevant for many other </a:t>
            </a:r>
            <a:r>
              <a:rPr lang="en-US" sz="2600" dirty="0" smtClean="0">
                <a:solidFill>
                  <a:schemeClr val="bg2">
                    <a:lumMod val="25000"/>
                  </a:schemeClr>
                </a:solidFill>
              </a:rPr>
              <a:t>applications</a:t>
            </a:r>
            <a:endParaRPr lang="en-US" sz="2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1" y="-27384"/>
            <a:ext cx="9149209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3000" dirty="0">
                <a:ln w="50800"/>
                <a:solidFill>
                  <a:srgbClr val="000000"/>
                </a:solidFill>
                <a:latin typeface="Impact" pitchFamily="34" charset="0"/>
              </a:rPr>
              <a:t>Solution plasma spraying: Why should it capture our imagination?</a:t>
            </a:r>
            <a:endParaRPr lang="en-US" sz="3000" dirty="0">
              <a:ln w="50800"/>
              <a:solidFill>
                <a:srgbClr val="00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328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Choice of feedstock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524000" y="1066801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300" b="0" dirty="0">
                <a:solidFill>
                  <a:srgbClr val="FFC000"/>
                </a:solidFill>
                <a:effectLst/>
              </a:rPr>
              <a:t>Gd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2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Zr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2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O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7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 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coatings known to be effective against CMAS - form easy-to crystallize Ca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Gd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8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(SiO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4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)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6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 apatite phase</a:t>
            </a:r>
          </a:p>
          <a:p>
            <a:pPr>
              <a:spcAft>
                <a:spcPts val="1800"/>
              </a:spcAft>
            </a:pPr>
            <a:r>
              <a:rPr lang="en-US" sz="2300" b="0" dirty="0">
                <a:solidFill>
                  <a:prstClr val="white"/>
                </a:solidFill>
                <a:effectLst/>
              </a:rPr>
              <a:t>Relatively lower ionic sized Y</a:t>
            </a:r>
            <a:r>
              <a:rPr lang="en-US" sz="2300" b="0" baseline="30000" dirty="0">
                <a:solidFill>
                  <a:prstClr val="white"/>
                </a:solidFill>
                <a:effectLst/>
              </a:rPr>
              <a:t>3+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 based materials that </a:t>
            </a:r>
            <a:r>
              <a:rPr lang="en-US" sz="2300" b="0" dirty="0" err="1">
                <a:solidFill>
                  <a:prstClr val="white"/>
                </a:solidFill>
                <a:effectLst/>
              </a:rPr>
              <a:t>favour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 formation of Ca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4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RE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6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(SiO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4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)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6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O make choice of 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Y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2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Zr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2</a:t>
            </a:r>
            <a:r>
              <a:rPr lang="en-US" sz="2300" b="0" dirty="0">
                <a:solidFill>
                  <a:srgbClr val="FFC000"/>
                </a:solidFill>
                <a:effectLst/>
              </a:rPr>
              <a:t>O</a:t>
            </a:r>
            <a:r>
              <a:rPr lang="en-US" sz="2300" b="0" baseline="-25000" dirty="0">
                <a:solidFill>
                  <a:srgbClr val="FFC000"/>
                </a:solidFill>
                <a:effectLst/>
              </a:rPr>
              <a:t>7 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interesting</a:t>
            </a:r>
          </a:p>
          <a:p>
            <a:pPr algn="just">
              <a:spcAft>
                <a:spcPts val="1800"/>
              </a:spcAft>
              <a:tabLst>
                <a:tab pos="444500" algn="l"/>
              </a:tabLst>
            </a:pPr>
            <a:r>
              <a:rPr lang="en-IN" sz="2300" b="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La</a:t>
            </a:r>
            <a:r>
              <a:rPr lang="en-IN" sz="2300" b="0" baseline="-2500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300" b="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Ce</a:t>
            </a:r>
            <a:r>
              <a:rPr lang="en-IN" sz="2300" b="0" baseline="-2500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300" b="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O</a:t>
            </a:r>
            <a:r>
              <a:rPr lang="en-IN" sz="2300" b="0" baseline="-2500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7</a:t>
            </a:r>
            <a:r>
              <a:rPr lang="en-IN" sz="2300" b="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is stable @ 1400°C with low thermal conductivity (0.5‒1.02 W/</a:t>
            </a:r>
            <a:r>
              <a:rPr lang="en-IN" sz="2300" b="0" dirty="0" err="1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mK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 at 1473 K), high CTE (12.3‒12.6 x 10</a:t>
            </a:r>
            <a:r>
              <a:rPr lang="en-IN" sz="2300" b="0" baseline="30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-6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/K at 573‒1473 K) than YSZ (2.1 W/</a:t>
            </a:r>
            <a:r>
              <a:rPr lang="en-IN" sz="2300" b="0" dirty="0" err="1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mK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, 10.5‒11.5 x 10</a:t>
            </a:r>
            <a:r>
              <a:rPr lang="en-IN" sz="2300" b="0" baseline="30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-6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/</a:t>
            </a:r>
            <a:r>
              <a:rPr lang="en-IN" sz="2300" b="0" baseline="30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K)</a:t>
            </a:r>
          </a:p>
          <a:p>
            <a:pPr algn="just">
              <a:spcAft>
                <a:spcPts val="1800"/>
              </a:spcAft>
              <a:tabLst>
                <a:tab pos="444500" algn="l"/>
              </a:tabLst>
            </a:pPr>
            <a:r>
              <a:rPr lang="en-IN" sz="23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Addition of relatively smaller ionic radii, Gd</a:t>
            </a:r>
            <a:r>
              <a:rPr lang="en-IN" sz="2300" b="0" baseline="30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3+</a:t>
            </a:r>
            <a:r>
              <a:rPr lang="en-IN" sz="23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 to 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La</a:t>
            </a:r>
            <a:r>
              <a:rPr lang="en-IN" sz="23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Ce</a:t>
            </a:r>
            <a:r>
              <a:rPr lang="en-IN" sz="23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O</a:t>
            </a:r>
            <a:r>
              <a:rPr lang="en-IN" sz="23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7</a:t>
            </a:r>
            <a:r>
              <a:rPr lang="en-IN" sz="23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 to form</a:t>
            </a:r>
            <a:r>
              <a:rPr lang="en-IN" sz="2300" b="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IN" sz="2300" b="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(La</a:t>
            </a:r>
            <a:r>
              <a:rPr lang="en-IN" sz="2300" b="0" baseline="-250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1−x</a:t>
            </a:r>
            <a:r>
              <a:rPr lang="en-IN" sz="2300" b="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Gd</a:t>
            </a:r>
            <a:r>
              <a:rPr lang="en-IN" sz="2300" b="0" baseline="-250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x</a:t>
            </a:r>
            <a:r>
              <a:rPr lang="en-IN" sz="2300" b="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)</a:t>
            </a:r>
            <a:r>
              <a:rPr lang="en-IN" sz="2300" b="0" baseline="-250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300" b="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Ce</a:t>
            </a:r>
            <a:r>
              <a:rPr lang="en-IN" sz="2300" b="0" baseline="-250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300" b="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2300" b="0" baseline="-25000" dirty="0">
                <a:solidFill>
                  <a:srgbClr val="FFC000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IN" sz="23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IN" sz="23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is expected to accelerate crystallization of 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Ca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4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RE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6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(SiO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4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)</a:t>
            </a:r>
            <a:r>
              <a:rPr lang="en-US" sz="2300" b="0" baseline="-25000" dirty="0">
                <a:solidFill>
                  <a:prstClr val="white"/>
                </a:solidFill>
                <a:effectLst/>
              </a:rPr>
              <a:t>6</a:t>
            </a:r>
            <a:r>
              <a:rPr lang="en-US" sz="2300" b="0" dirty="0">
                <a:solidFill>
                  <a:prstClr val="white"/>
                </a:solidFill>
                <a:effectLst/>
              </a:rPr>
              <a:t>O phase and also reduce low temp CTE</a:t>
            </a:r>
            <a:endParaRPr lang="en-IN" sz="2300" b="0" dirty="0">
              <a:solidFill>
                <a:prstClr val="white"/>
              </a:solidFill>
              <a:effectLst/>
              <a:cs typeface="Times New Roman" panose="02020603050405020304" pitchFamily="18" charset="0"/>
            </a:endParaRPr>
          </a:p>
          <a:p>
            <a:pPr marL="541338" indent="-285750" defTabSz="442913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300" b="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55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77504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</a:rPr>
              <a:t>Preparation of feedstock for APS &amp; SPPS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524000" y="1646238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400" b="0" dirty="0">
                <a:solidFill>
                  <a:prstClr val="white"/>
                </a:solidFill>
                <a:effectLst/>
              </a:rPr>
              <a:t>Thermal spray grade Gd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Zr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 powders are available as  proprietary; Y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Zr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7 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is also a commercially available TS grade powder </a:t>
            </a:r>
          </a:p>
          <a:p>
            <a:pPr algn="just">
              <a:spcAft>
                <a:spcPts val="1800"/>
              </a:spcAft>
              <a:tabLst>
                <a:tab pos="444500" algn="l"/>
              </a:tabLst>
            </a:pPr>
            <a:r>
              <a:rPr lang="en-IN" sz="24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La</a:t>
            </a:r>
            <a:r>
              <a:rPr lang="en-IN" sz="24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Ce</a:t>
            </a:r>
            <a:r>
              <a:rPr lang="en-IN" sz="24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O</a:t>
            </a:r>
            <a:r>
              <a:rPr lang="en-IN" sz="2400" b="0" baseline="-2500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7</a:t>
            </a:r>
            <a:r>
              <a:rPr lang="en-IN" sz="2400" b="0" dirty="0">
                <a:solidFill>
                  <a:prstClr val="white"/>
                </a:solidFill>
                <a:effectLst/>
                <a:ea typeface="Calibri" panose="020F0502020204030204" pitchFamily="34" charset="0"/>
              </a:rPr>
              <a:t> and 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(La</a:t>
            </a:r>
            <a:r>
              <a:rPr lang="en-IN" sz="24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1−x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Gd</a:t>
            </a:r>
            <a:r>
              <a:rPr lang="en-IN" sz="24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x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)</a:t>
            </a:r>
            <a:r>
              <a:rPr lang="en-IN" sz="24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Ce</a:t>
            </a:r>
            <a:r>
              <a:rPr lang="en-IN" sz="24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24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IN" sz="240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are not available as standard TS grades and were synthesized in-house through arc melting and solid state sintering, respectively</a:t>
            </a:r>
          </a:p>
          <a:p>
            <a:pPr algn="just">
              <a:spcAft>
                <a:spcPts val="1800"/>
              </a:spcAft>
              <a:tabLst>
                <a:tab pos="444500" algn="l"/>
              </a:tabLst>
            </a:pPr>
            <a:r>
              <a:rPr lang="en-IN" sz="24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Coatings of similar chemistry can be generated through SPPS using formulated precursors</a:t>
            </a:r>
          </a:p>
          <a:p>
            <a:pPr algn="just">
              <a:tabLst>
                <a:tab pos="444500" algn="l"/>
              </a:tabLst>
            </a:pPr>
            <a:endParaRPr lang="en-IN" sz="2400" b="0" dirty="0">
              <a:solidFill>
                <a:srgbClr val="FFC000"/>
              </a:solidFill>
              <a:effectLst/>
              <a:cs typeface="Times New Roman" panose="02020603050405020304" pitchFamily="18" charset="0"/>
            </a:endParaRPr>
          </a:p>
          <a:p>
            <a:pPr marL="541338" indent="-285750" defTabSz="442913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b="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62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260350"/>
            <a:ext cx="9296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3000" dirty="0">
                <a:solidFill>
                  <a:prstClr val="white"/>
                </a:solidFill>
                <a:effectLst/>
              </a:rPr>
              <a:t>Synthesis of 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La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Ce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US" sz="3000" dirty="0">
                <a:solidFill>
                  <a:prstClr val="white"/>
                </a:solidFill>
                <a:effectLst/>
              </a:rPr>
              <a:t> &amp; 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La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1.8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Gd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0.2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Ce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3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300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US" sz="3000" dirty="0">
                <a:solidFill>
                  <a:prstClr val="white"/>
                </a:solidFill>
                <a:effectLst/>
              </a:rPr>
              <a:t/>
            </a:r>
            <a:br>
              <a:rPr lang="en-US" sz="3000" dirty="0">
                <a:solidFill>
                  <a:prstClr val="white"/>
                </a:solidFill>
                <a:effectLst/>
              </a:rPr>
            </a:br>
            <a:endParaRPr lang="en-US" sz="3000" dirty="0">
              <a:solidFill>
                <a:prstClr val="white"/>
              </a:solidFill>
              <a:effectLst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79310" y="1183073"/>
            <a:ext cx="4360981" cy="5192902"/>
            <a:chOff x="2189645" y="832415"/>
            <a:chExt cx="4859184" cy="5363614"/>
          </a:xfrm>
        </p:grpSpPr>
        <p:grpSp>
          <p:nvGrpSpPr>
            <p:cNvPr id="4" name="Group 3"/>
            <p:cNvGrpSpPr/>
            <p:nvPr/>
          </p:nvGrpSpPr>
          <p:grpSpPr>
            <a:xfrm>
              <a:off x="2189645" y="832415"/>
              <a:ext cx="4859184" cy="5331128"/>
              <a:chOff x="1624036" y="332795"/>
              <a:chExt cx="4859184" cy="533112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24036" y="332795"/>
                <a:ext cx="4859184" cy="5331128"/>
                <a:chOff x="1821999" y="973818"/>
                <a:chExt cx="4859184" cy="5331128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1821999" y="973818"/>
                  <a:ext cx="3822539" cy="1781930"/>
                  <a:chOff x="1821999" y="973818"/>
                  <a:chExt cx="3822539" cy="1781930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098313" y="997487"/>
                    <a:ext cx="1546225" cy="672705"/>
                    <a:chOff x="3338848" y="1115114"/>
                    <a:chExt cx="1546225" cy="672705"/>
                  </a:xfrm>
                </p:grpSpPr>
                <p:sp>
                  <p:nvSpPr>
                    <p:cNvPr id="39" name="Text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38848" y="1115114"/>
                      <a:ext cx="1546225" cy="603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CeO</a:t>
                      </a:r>
                      <a:r>
                        <a:rPr lang="en-IN" altLang="en-US" sz="1600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(2mole)</a:t>
                      </a:r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497344" y="1149548"/>
                      <a:ext cx="1206631" cy="638271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IN" sz="16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1821999" y="973818"/>
                    <a:ext cx="1546225" cy="685405"/>
                    <a:chOff x="7243116" y="1471957"/>
                    <a:chExt cx="1546225" cy="685405"/>
                  </a:xfrm>
                </p:grpSpPr>
                <p:sp>
                  <p:nvSpPr>
                    <p:cNvPr id="37" name="Text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43116" y="1471957"/>
                      <a:ext cx="1546225" cy="603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en-IN" altLang="en-US" sz="1600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N" altLang="en-US" sz="1600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(0.9mole)</a:t>
                      </a:r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7401612" y="1519091"/>
                      <a:ext cx="1206631" cy="638271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IN" sz="16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2891682" y="1381823"/>
                    <a:ext cx="1546225" cy="696199"/>
                    <a:chOff x="3858590" y="3621473"/>
                    <a:chExt cx="1546225" cy="696199"/>
                  </a:xfrm>
                </p:grpSpPr>
                <p:sp>
                  <p:nvSpPr>
                    <p:cNvPr id="35" name="Text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58590" y="3621473"/>
                      <a:ext cx="1546225" cy="603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r>
                        <a:rPr lang="en-IN" altLang="en-US" sz="1600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N" altLang="en-US" sz="1600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altLang="en-US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(0.1mole)</a:t>
                      </a:r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4047242" y="3679401"/>
                      <a:ext cx="1206631" cy="638271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IN" sz="16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33" name="Right Arrow 32"/>
                  <p:cNvSpPr/>
                  <p:nvPr/>
                </p:nvSpPr>
                <p:spPr>
                  <a:xfrm rot="3134415">
                    <a:off x="2324424" y="2063367"/>
                    <a:ext cx="1165347" cy="206738"/>
                  </a:xfrm>
                  <a:prstGeom prst="rightArrow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IN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ight Arrow 33"/>
                  <p:cNvSpPr/>
                  <p:nvPr/>
                </p:nvSpPr>
                <p:spPr>
                  <a:xfrm rot="7722209">
                    <a:off x="3814248" y="2069706"/>
                    <a:ext cx="1165347" cy="206738"/>
                  </a:xfrm>
                  <a:prstGeom prst="rightArrow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IN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" name="Down Arrow 9"/>
                <p:cNvSpPr/>
                <p:nvPr/>
              </p:nvSpPr>
              <p:spPr>
                <a:xfrm>
                  <a:off x="3545664" y="2088814"/>
                  <a:ext cx="208927" cy="550691"/>
                </a:xfrm>
                <a:prstGeom prst="downArrow">
                  <a:avLst/>
                </a:prstGeom>
                <a:solidFill>
                  <a:schemeClr val="accent3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N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1929613" y="2677962"/>
                  <a:ext cx="3247032" cy="653610"/>
                  <a:chOff x="1929613" y="2649681"/>
                  <a:chExt cx="3247032" cy="653610"/>
                </a:xfrm>
              </p:grpSpPr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2181088" y="2649681"/>
                    <a:ext cx="2928412" cy="653610"/>
                  </a:xfrm>
                  <a:prstGeom prst="roundRect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IN" sz="16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9613" y="2661814"/>
                    <a:ext cx="3247032" cy="603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Milling-Zirconia balls, 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Isopropanol medium, 7hrs</a:t>
                    </a:r>
                  </a:p>
                </p:txBody>
              </p:sp>
            </p:grpSp>
            <p:sp>
              <p:nvSpPr>
                <p:cNvPr id="12" name="Down Arrow 11"/>
                <p:cNvSpPr/>
                <p:nvPr/>
              </p:nvSpPr>
              <p:spPr>
                <a:xfrm>
                  <a:off x="3543937" y="3351175"/>
                  <a:ext cx="202713" cy="714702"/>
                </a:xfrm>
                <a:prstGeom prst="downArrow">
                  <a:avLst/>
                </a:prstGeom>
                <a:solidFill>
                  <a:schemeClr val="accent3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N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759911" y="3505931"/>
                  <a:ext cx="1784704" cy="349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IN" sz="16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Dried at 60-70°C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2689424" y="4080626"/>
                  <a:ext cx="1972656" cy="604983"/>
                  <a:chOff x="2689424" y="4080626"/>
                  <a:chExt cx="1972656" cy="604983"/>
                </a:xfrm>
              </p:grpSpPr>
              <p:sp>
                <p:nvSpPr>
                  <p:cNvPr id="26" name="Rounded Rectangle 25"/>
                  <p:cNvSpPr/>
                  <p:nvPr/>
                </p:nvSpPr>
                <p:spPr>
                  <a:xfrm>
                    <a:off x="2689424" y="4085478"/>
                    <a:ext cx="1944763" cy="600131"/>
                  </a:xfrm>
                  <a:prstGeom prst="roundRect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N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711266" y="4080626"/>
                    <a:ext cx="1950814" cy="603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Sintered at 1600°C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4hrs</a:t>
                    </a: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4938364" y="4558189"/>
                  <a:ext cx="1742819" cy="667489"/>
                  <a:chOff x="8006410" y="5580190"/>
                  <a:chExt cx="1742819" cy="667489"/>
                </a:xfrm>
              </p:grpSpPr>
              <p:sp>
                <p:nvSpPr>
                  <p:cNvPr id="24" name="Text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6410" y="5580190"/>
                    <a:ext cx="1742819" cy="603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alt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Cubic fluorite </a:t>
                    </a:r>
                    <a:r>
                      <a:rPr lang="en-IN" altLang="en-US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La</a:t>
                    </a:r>
                    <a:r>
                      <a:rPr lang="en-IN" altLang="en-US" sz="1600" b="1" baseline="-25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1.8</a:t>
                    </a:r>
                    <a:r>
                      <a:rPr lang="en-IN" altLang="en-US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Gd</a:t>
                    </a:r>
                    <a:r>
                      <a:rPr lang="en-IN" altLang="en-US" sz="1600" b="1" baseline="-25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0.2</a:t>
                    </a:r>
                    <a:r>
                      <a:rPr lang="en-IN" altLang="en-US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Ce</a:t>
                    </a:r>
                    <a:r>
                      <a:rPr lang="en-IN" altLang="en-US" sz="1600" b="1" baseline="-25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IN" altLang="en-US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</a:t>
                    </a:r>
                    <a:r>
                      <a:rPr lang="en-IN" altLang="en-US" sz="1600" b="1" baseline="-25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8037776" y="5615600"/>
                    <a:ext cx="1680086" cy="632079"/>
                  </a:xfrm>
                  <a:prstGeom prst="roundRect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N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6" name="Down Arrow 15"/>
                <p:cNvSpPr/>
                <p:nvPr/>
              </p:nvSpPr>
              <p:spPr>
                <a:xfrm rot="16200000">
                  <a:off x="4259886" y="4317727"/>
                  <a:ext cx="182609" cy="1193201"/>
                </a:xfrm>
                <a:prstGeom prst="downArrow">
                  <a:avLst/>
                </a:prstGeom>
                <a:solidFill>
                  <a:schemeClr val="accent3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N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Down Arrow 16"/>
                <p:cNvSpPr/>
                <p:nvPr/>
              </p:nvSpPr>
              <p:spPr>
                <a:xfrm>
                  <a:off x="3579962" y="4710747"/>
                  <a:ext cx="174628" cy="1049029"/>
                </a:xfrm>
                <a:prstGeom prst="downArrow">
                  <a:avLst/>
                </a:prstGeom>
                <a:solidFill>
                  <a:schemeClr val="accent3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IN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2611159" y="5784785"/>
                  <a:ext cx="2145267" cy="520161"/>
                  <a:chOff x="7776821" y="2204183"/>
                  <a:chExt cx="2145267" cy="520161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7776821" y="2204183"/>
                    <a:ext cx="2145267" cy="520161"/>
                  </a:xfrm>
                  <a:prstGeom prst="ellips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N" sz="16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776822" y="2270173"/>
                    <a:ext cx="2138357" cy="3496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Spray grade powders</a:t>
                    </a:r>
                  </a:p>
                </p:txBody>
              </p:sp>
            </p:grpSp>
          </p:grpSp>
          <p:sp>
            <p:nvSpPr>
              <p:cNvPr id="8" name="Down Arrow 7"/>
              <p:cNvSpPr/>
              <p:nvPr/>
            </p:nvSpPr>
            <p:spPr>
              <a:xfrm rot="16200000">
                <a:off x="3155779" y="4505550"/>
                <a:ext cx="131376" cy="341537"/>
              </a:xfrm>
              <a:prstGeom prst="downArrow">
                <a:avLst/>
              </a:prstGeom>
              <a:solidFill>
                <a:schemeClr val="accent3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6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5124072" y="5903462"/>
              <a:ext cx="9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012184" y="5592030"/>
              <a:ext cx="970226" cy="60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dirty="0">
                  <a:solidFill>
                    <a:srgbClr val="FF0000"/>
                  </a:solidFill>
                  <a:latin typeface="Times New Roman" pitchFamily="18" charset="0"/>
                </a:rPr>
                <a:t>APS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dirty="0">
                  <a:solidFill>
                    <a:srgbClr val="FF0000"/>
                  </a:solidFill>
                  <a:latin typeface="Times New Roman" pitchFamily="18" charset="0"/>
                </a:rPr>
                <a:t>coatings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0" y="1475310"/>
            <a:ext cx="4495800" cy="4163490"/>
            <a:chOff x="1184911" y="217760"/>
            <a:chExt cx="6788030" cy="5717658"/>
          </a:xfrm>
        </p:grpSpPr>
        <p:sp>
          <p:nvSpPr>
            <p:cNvPr id="42" name="TextBox 8"/>
            <p:cNvSpPr txBox="1">
              <a:spLocks noChangeArrowheads="1"/>
            </p:cNvSpPr>
            <p:nvPr/>
          </p:nvSpPr>
          <p:spPr bwMode="auto">
            <a:xfrm>
              <a:off x="3931701" y="436480"/>
              <a:ext cx="261938" cy="50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dirty="0">
                  <a:solidFill>
                    <a:prstClr val="black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3" name="TextBox 9"/>
            <p:cNvSpPr txBox="1">
              <a:spLocks noChangeArrowheads="1"/>
            </p:cNvSpPr>
            <p:nvPr/>
          </p:nvSpPr>
          <p:spPr bwMode="auto">
            <a:xfrm>
              <a:off x="2500456" y="349095"/>
              <a:ext cx="1546225" cy="71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CeO</a:t>
              </a:r>
              <a:r>
                <a:rPr lang="en-IN" altLang="en-US" sz="1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(2mole)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357736" y="1853530"/>
              <a:ext cx="3150549" cy="924437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400" dirty="0">
                <a:solidFill>
                  <a:prstClr val="white"/>
                </a:solidFill>
              </a:endParaRPr>
            </a:p>
          </p:txBody>
        </p:sp>
        <p:sp>
          <p:nvSpPr>
            <p:cNvPr id="45" name="TextBox 4"/>
            <p:cNvSpPr txBox="1">
              <a:spLocks noChangeArrowheads="1"/>
            </p:cNvSpPr>
            <p:nvPr/>
          </p:nvSpPr>
          <p:spPr bwMode="auto">
            <a:xfrm>
              <a:off x="2261253" y="1816514"/>
              <a:ext cx="3247032" cy="101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Ball milling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Corundum jar and ball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4hrs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 rot="3134415">
              <a:off x="3066351" y="1274915"/>
              <a:ext cx="754443" cy="491930"/>
            </a:xfrm>
            <a:prstGeom prst="rightArrow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47" name="TextBox 196"/>
            <p:cNvSpPr txBox="1">
              <a:spLocks noChangeArrowheads="1"/>
            </p:cNvSpPr>
            <p:nvPr/>
          </p:nvSpPr>
          <p:spPr bwMode="auto">
            <a:xfrm>
              <a:off x="4325167" y="397686"/>
              <a:ext cx="1647468" cy="71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  <a:r>
                <a:rPr lang="en-IN" altLang="en-US" sz="1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IN" altLang="en-US" sz="1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(1mole)</a:t>
              </a:r>
            </a:p>
          </p:txBody>
        </p:sp>
        <p:sp>
          <p:nvSpPr>
            <p:cNvPr id="49" name="TextBox 5"/>
            <p:cNvSpPr txBox="1">
              <a:spLocks noChangeArrowheads="1"/>
            </p:cNvSpPr>
            <p:nvPr/>
          </p:nvSpPr>
          <p:spPr bwMode="auto">
            <a:xfrm>
              <a:off x="2172591" y="3326759"/>
              <a:ext cx="3520102" cy="42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Compaction to make pellets</a:t>
              </a: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711859" y="3876968"/>
              <a:ext cx="314325" cy="369888"/>
            </a:xfrm>
            <a:prstGeom prst="downArrow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51" name="TextBox 10"/>
            <p:cNvSpPr txBox="1">
              <a:spLocks noChangeArrowheads="1"/>
            </p:cNvSpPr>
            <p:nvPr/>
          </p:nvSpPr>
          <p:spPr bwMode="auto">
            <a:xfrm>
              <a:off x="2866791" y="4246856"/>
              <a:ext cx="2372389" cy="71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itchFamily="18" charset="0"/>
                </a:rPr>
                <a:t>Plasma transferred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400" dirty="0">
                  <a:solidFill>
                    <a:srgbClr val="C00000"/>
                  </a:solidFill>
                  <a:latin typeface="Times New Roman" pitchFamily="18" charset="0"/>
                </a:rPr>
                <a:t>arc melting (PTA)</a:t>
              </a:r>
            </a:p>
          </p:txBody>
        </p:sp>
        <p:sp>
          <p:nvSpPr>
            <p:cNvPr id="52" name="TextBox 207"/>
            <p:cNvSpPr txBox="1">
              <a:spLocks noChangeArrowheads="1"/>
            </p:cNvSpPr>
            <p:nvPr/>
          </p:nvSpPr>
          <p:spPr bwMode="auto">
            <a:xfrm>
              <a:off x="2976946" y="5293377"/>
              <a:ext cx="1742818" cy="63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1200" dirty="0">
                  <a:solidFill>
                    <a:srgbClr val="002060"/>
                  </a:solidFill>
                  <a:latin typeface="Times New Roman" pitchFamily="18" charset="0"/>
                </a:rPr>
                <a:t>Cubic fluorite</a:t>
              </a:r>
              <a:r>
                <a:rPr lang="en-IN" altLang="en-US" sz="1200" dirty="0">
                  <a:solidFill>
                    <a:srgbClr val="00B0F0"/>
                  </a:solidFill>
                  <a:latin typeface="Times New Roman" pitchFamily="18" charset="0"/>
                </a:rPr>
                <a:t> </a:t>
              </a:r>
              <a:r>
                <a:rPr lang="en-IN" altLang="en-US" sz="1200" b="1" dirty="0">
                  <a:solidFill>
                    <a:srgbClr val="002060"/>
                  </a:solidFill>
                  <a:latin typeface="Times New Roman" pitchFamily="18" charset="0"/>
                </a:rPr>
                <a:t>La</a:t>
              </a:r>
              <a:r>
                <a:rPr lang="en-IN" altLang="en-US" sz="1200" b="1" baseline="-25000" dirty="0">
                  <a:solidFill>
                    <a:srgbClr val="002060"/>
                  </a:solidFill>
                  <a:latin typeface="Times New Roman" pitchFamily="18" charset="0"/>
                </a:rPr>
                <a:t>2</a:t>
              </a:r>
              <a:r>
                <a:rPr lang="en-IN" altLang="en-US" sz="1200" b="1" dirty="0">
                  <a:solidFill>
                    <a:srgbClr val="002060"/>
                  </a:solidFill>
                  <a:latin typeface="Times New Roman" pitchFamily="18" charset="0"/>
                </a:rPr>
                <a:t>Ce</a:t>
              </a:r>
              <a:r>
                <a:rPr lang="en-IN" altLang="en-US" sz="1200" b="1" baseline="-25000" dirty="0">
                  <a:solidFill>
                    <a:srgbClr val="002060"/>
                  </a:solidFill>
                  <a:latin typeface="Times New Roman" pitchFamily="18" charset="0"/>
                </a:rPr>
                <a:t>2</a:t>
              </a:r>
              <a:r>
                <a:rPr lang="en-IN" altLang="en-US" sz="1200" b="1" dirty="0">
                  <a:solidFill>
                    <a:srgbClr val="002060"/>
                  </a:solidFill>
                  <a:latin typeface="Times New Roman" pitchFamily="18" charset="0"/>
                </a:rPr>
                <a:t>O</a:t>
              </a:r>
              <a:r>
                <a:rPr lang="en-IN" altLang="en-US" sz="1200" b="1" baseline="-25000" dirty="0">
                  <a:solidFill>
                    <a:srgbClr val="002060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2527311" y="217760"/>
              <a:ext cx="1445342" cy="924232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black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478538" y="266751"/>
              <a:ext cx="1387251" cy="924232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black"/>
                </a:solidFill>
              </a:endParaRPr>
            </a:p>
          </p:txBody>
        </p:sp>
        <p:sp>
          <p:nvSpPr>
            <p:cNvPr id="56" name="Right Arrow 55"/>
            <p:cNvSpPr/>
            <p:nvPr/>
          </p:nvSpPr>
          <p:spPr>
            <a:xfrm rot="8102162">
              <a:off x="4248670" y="1286195"/>
              <a:ext cx="754443" cy="491930"/>
            </a:xfrm>
            <a:prstGeom prst="rightArrow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357736" y="3244889"/>
              <a:ext cx="3150549" cy="632079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184911" y="1190982"/>
              <a:ext cx="1312698" cy="47401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Planetary ball mill</a:t>
              </a:r>
            </a:p>
          </p:txBody>
        </p:sp>
        <p:sp>
          <p:nvSpPr>
            <p:cNvPr id="59" name="Bent-Up Arrow 58"/>
            <p:cNvSpPr/>
            <p:nvPr/>
          </p:nvSpPr>
          <p:spPr>
            <a:xfrm rot="5400000">
              <a:off x="1572174" y="1670939"/>
              <a:ext cx="669480" cy="805159"/>
            </a:xfrm>
            <a:prstGeom prst="bentUpArrow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497611" y="4281907"/>
              <a:ext cx="2829321" cy="632079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097293" y="5303339"/>
              <a:ext cx="1460416" cy="632079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1400">
                <a:solidFill>
                  <a:prstClr val="white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5597765" y="1116217"/>
              <a:ext cx="1740996" cy="73731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1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Binder (PVA) and lubricant (Stearic acid)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5587122" y="1768931"/>
              <a:ext cx="902167" cy="65390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0" t="15512" r="12661" b="21403"/>
            <a:stretch/>
          </p:blipFill>
          <p:spPr>
            <a:xfrm>
              <a:off x="6491403" y="3214666"/>
              <a:ext cx="1366487" cy="86528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8897" r="27001"/>
            <a:stretch/>
          </p:blipFill>
          <p:spPr>
            <a:xfrm>
              <a:off x="6704578" y="1878782"/>
              <a:ext cx="1268363" cy="1172191"/>
            </a:xfrm>
            <a:prstGeom prst="rect">
              <a:avLst/>
            </a:prstGeom>
          </p:spPr>
        </p:pic>
        <p:sp>
          <p:nvSpPr>
            <p:cNvPr id="70" name="Rounded Rectangle 69"/>
            <p:cNvSpPr/>
            <p:nvPr/>
          </p:nvSpPr>
          <p:spPr>
            <a:xfrm>
              <a:off x="5697926" y="2693561"/>
              <a:ext cx="1291405" cy="27796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Milled powder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4402486" y="3879033"/>
            <a:ext cx="855314" cy="202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Pellets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99" y="5086564"/>
            <a:ext cx="693590" cy="648000"/>
          </a:xfrm>
          <a:prstGeom prst="rect">
            <a:avLst/>
          </a:prstGeom>
        </p:spPr>
      </p:pic>
      <p:sp>
        <p:nvSpPr>
          <p:cNvPr id="76" name="Rounded Rectangle 75"/>
          <p:cNvSpPr/>
          <p:nvPr/>
        </p:nvSpPr>
        <p:spPr>
          <a:xfrm>
            <a:off x="3959255" y="5269678"/>
            <a:ext cx="855314" cy="202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Cakes of La</a:t>
            </a:r>
            <a:r>
              <a:rPr lang="en-IN" sz="105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IN" sz="105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105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4289005" y="6235986"/>
            <a:ext cx="8563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086060" y="5934467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FF0000"/>
                </a:solidFill>
                <a:latin typeface="Times New Roman" pitchFamily="18" charset="0"/>
              </a:rPr>
              <a:t>APS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FF0000"/>
                </a:solidFill>
                <a:latin typeface="Times New Roman" pitchFamily="18" charset="0"/>
              </a:rPr>
              <a:t>coatings</a:t>
            </a:r>
          </a:p>
        </p:txBody>
      </p:sp>
      <p:sp>
        <p:nvSpPr>
          <p:cNvPr id="81" name="Oval 80"/>
          <p:cNvSpPr/>
          <p:nvPr/>
        </p:nvSpPr>
        <p:spPr>
          <a:xfrm>
            <a:off x="2328477" y="5973396"/>
            <a:ext cx="1925317" cy="503605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 sz="160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328478" y="6037285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Spray grade powders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24000" y="5511226"/>
            <a:ext cx="149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Crushed &amp; Sieved </a:t>
            </a:r>
          </a:p>
        </p:txBody>
      </p:sp>
      <p:sp>
        <p:nvSpPr>
          <p:cNvPr id="87" name="Down Arrow 86"/>
          <p:cNvSpPr/>
          <p:nvPr/>
        </p:nvSpPr>
        <p:spPr>
          <a:xfrm rot="16200000">
            <a:off x="3040134" y="5610407"/>
            <a:ext cx="127195" cy="306520"/>
          </a:xfrm>
          <a:prstGeom prst="downArrow">
            <a:avLst/>
          </a:prstGeom>
          <a:solidFill>
            <a:schemeClr val="accent3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1600">
              <a:solidFill>
                <a:prstClr val="white"/>
              </a:solidFill>
            </a:endParaRPr>
          </a:p>
        </p:txBody>
      </p:sp>
      <p:sp>
        <p:nvSpPr>
          <p:cNvPr id="88" name="Down Arrow 87"/>
          <p:cNvSpPr/>
          <p:nvPr/>
        </p:nvSpPr>
        <p:spPr>
          <a:xfrm>
            <a:off x="3200400" y="3378157"/>
            <a:ext cx="208182" cy="269345"/>
          </a:xfrm>
          <a:prstGeom prst="downArrow">
            <a:avLst/>
          </a:prstGeom>
          <a:solidFill>
            <a:schemeClr val="accent3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1400">
              <a:solidFill>
                <a:prstClr val="white"/>
              </a:solidFill>
            </a:endParaRPr>
          </a:p>
        </p:txBody>
      </p:sp>
      <p:sp>
        <p:nvSpPr>
          <p:cNvPr id="89" name="Down Arrow 88"/>
          <p:cNvSpPr/>
          <p:nvPr/>
        </p:nvSpPr>
        <p:spPr>
          <a:xfrm>
            <a:off x="3215381" y="4905058"/>
            <a:ext cx="208182" cy="269345"/>
          </a:xfrm>
          <a:prstGeom prst="downArrow">
            <a:avLst/>
          </a:prstGeom>
          <a:solidFill>
            <a:schemeClr val="accent3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1400">
              <a:solidFill>
                <a:prstClr val="white"/>
              </a:solidFill>
            </a:endParaRPr>
          </a:p>
        </p:txBody>
      </p:sp>
      <p:sp>
        <p:nvSpPr>
          <p:cNvPr id="90" name="Down Arrow 89"/>
          <p:cNvSpPr/>
          <p:nvPr/>
        </p:nvSpPr>
        <p:spPr>
          <a:xfrm>
            <a:off x="3220818" y="5638801"/>
            <a:ext cx="209159" cy="334595"/>
          </a:xfrm>
          <a:prstGeom prst="downArrow">
            <a:avLst/>
          </a:prstGeom>
          <a:solidFill>
            <a:schemeClr val="accent3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 sz="140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351548" y="5130226"/>
            <a:ext cx="149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Crushed &amp; Sieved 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180515" y="990601"/>
            <a:ext cx="60960" cy="560044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gz powder\2_m12.tif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6705" y="3041058"/>
            <a:ext cx="1827692" cy="162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31678" y="3041058"/>
            <a:ext cx="1234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Gd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Zr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*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I:\ \New folder\Y2ZrO7 Morphology\1_m01.tif"/>
          <p:cNvPicPr/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6705" y="1387477"/>
            <a:ext cx="182769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32379" y="1387477"/>
            <a:ext cx="10642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Zr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IN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24653"/>
            <a:ext cx="1827692" cy="16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2324653"/>
            <a:ext cx="1181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La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Ce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04" y="3944654"/>
            <a:ext cx="1823925" cy="1608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3944651"/>
            <a:ext cx="1827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La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1.8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Gd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0.2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Ce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Picture 9" descr="I:\ \New folder\Y2O3 morphology\Y2O3_Morphology_m12.tif"/>
          <p:cNvPicPr/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53708" y="4704600"/>
            <a:ext cx="182769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53708" y="4704600"/>
            <a:ext cx="11277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  <a:endParaRPr lang="en-US" baseline="-25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6838" y="1281291"/>
            <a:ext cx="47611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Y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Zr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  <a:endParaRPr lang="en-IN" u="sng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162.2 g Y(NO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 +194.38ml  </a:t>
            </a:r>
            <a:r>
              <a:rPr lang="en-IN" dirty="0" err="1">
                <a:solidFill>
                  <a:prstClr val="white"/>
                </a:solidFill>
                <a:cs typeface="Times New Roman" panose="02020603050405020304" pitchFamily="18" charset="0"/>
              </a:rPr>
              <a:t>Zr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(CH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COO)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Gd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Zr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  <a:endParaRPr lang="en-IN" u="sng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147.8 g Gd(NO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 +152.24ml  </a:t>
            </a:r>
            <a:r>
              <a:rPr lang="en-IN" dirty="0" err="1">
                <a:solidFill>
                  <a:prstClr val="white"/>
                </a:solidFill>
                <a:cs typeface="Times New Roman" panose="02020603050405020304" pitchFamily="18" charset="0"/>
              </a:rPr>
              <a:t>Zr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(CH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COO)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Y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endParaRPr lang="en-US" u="sng" baseline="-25000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339.2g Y(NO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La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Ce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  <a:endParaRPr lang="en-US" u="sng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129.2g La(NO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 + 129.61g </a:t>
            </a:r>
            <a:r>
              <a:rPr lang="en-IN" dirty="0" err="1">
                <a:solidFill>
                  <a:prstClr val="white"/>
                </a:solidFill>
                <a:cs typeface="Times New Roman" panose="02020603050405020304" pitchFamily="18" charset="0"/>
              </a:rPr>
              <a:t>Ce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La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1.8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Gd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0.2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Ce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u="sng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u="sng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115.6g La(NO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 + 128.9g Ce(NO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13.4 g Gd(NO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)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.6H</a:t>
            </a:r>
            <a:r>
              <a:rPr lang="en-IN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endParaRPr lang="en-US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254" y="83820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Powder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93080" y="1221432"/>
            <a:ext cx="121920" cy="5407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0269" y="914401"/>
            <a:ext cx="3105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400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Solution precursor </a:t>
            </a:r>
          </a:p>
        </p:txBody>
      </p:sp>
      <p:sp>
        <p:nvSpPr>
          <p:cNvPr id="16" name="Title 23"/>
          <p:cNvSpPr txBox="1">
            <a:spLocks/>
          </p:cNvSpPr>
          <p:nvPr/>
        </p:nvSpPr>
        <p:spPr>
          <a:xfrm>
            <a:off x="2409044" y="260350"/>
            <a:ext cx="7256561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Candidate feedstock materials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0201" y="6290847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white"/>
                </a:solidFill>
              </a:rPr>
              <a:t>Commercial grades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white"/>
                </a:solidFill>
              </a:rPr>
              <a:t>* - Proprietary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1" y="5486400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white"/>
                </a:solidFill>
              </a:rPr>
              <a:t>In-house synthesis</a:t>
            </a:r>
          </a:p>
        </p:txBody>
      </p:sp>
    </p:spTree>
    <p:extLst>
      <p:ext uri="{BB962C8B-B14F-4D97-AF65-F5344CB8AC3E}">
        <p14:creationId xmlns:p14="http://schemas.microsoft.com/office/powerpoint/2010/main" val="26056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Processing route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524000" y="990601"/>
            <a:ext cx="8991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  <a:effectLst/>
              </a:rPr>
              <a:t>Deposition of RE </a:t>
            </a:r>
            <a:r>
              <a:rPr lang="en-US" sz="2000" b="0" dirty="0" err="1">
                <a:solidFill>
                  <a:prstClr val="white"/>
                </a:solidFill>
                <a:effectLst/>
              </a:rPr>
              <a:t>zirconates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directly over conventional bond coats yielded poor thermal cyclic performance due to low CTE (relative to BC), low toughness values and reactivity with TGO (formation of LaAlO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3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while applying La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Ce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over BC)</a:t>
            </a:r>
          </a:p>
          <a:p>
            <a:r>
              <a:rPr lang="en-US" sz="2000" b="0" dirty="0">
                <a:solidFill>
                  <a:srgbClr val="FFC000"/>
                </a:solidFill>
                <a:effectLst/>
              </a:rPr>
              <a:t>Double layered structure (top coat = REO + YSZ)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is being evaluated</a:t>
            </a:r>
          </a:p>
        </p:txBody>
      </p:sp>
      <p:sp>
        <p:nvSpPr>
          <p:cNvPr id="98" name="Content Placeholder 3"/>
          <p:cNvSpPr txBox="1">
            <a:spLocks/>
          </p:cNvSpPr>
          <p:nvPr/>
        </p:nvSpPr>
        <p:spPr>
          <a:xfrm>
            <a:off x="1524000" y="2819401"/>
            <a:ext cx="91440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srgbClr val="FFC000"/>
                </a:solidFill>
                <a:effectLst/>
              </a:rPr>
              <a:t>Composite APS + SPPS microstructure 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also being explored to improve CTE and toughening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2133601" y="3733800"/>
            <a:ext cx="3166437" cy="3164894"/>
            <a:chOff x="58738" y="585788"/>
            <a:chExt cx="3842854" cy="3769277"/>
          </a:xfrm>
        </p:grpSpPr>
        <p:sp>
          <p:nvSpPr>
            <p:cNvPr id="100" name="Text Box 110"/>
            <p:cNvSpPr txBox="1">
              <a:spLocks noChangeArrowheads="1"/>
            </p:cNvSpPr>
            <p:nvPr/>
          </p:nvSpPr>
          <p:spPr bwMode="auto">
            <a:xfrm>
              <a:off x="2767013" y="3943351"/>
              <a:ext cx="1134579" cy="32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Substrate</a:t>
              </a:r>
            </a:p>
          </p:txBody>
        </p:sp>
        <p:grpSp>
          <p:nvGrpSpPr>
            <p:cNvPr id="101" name="Group 59"/>
            <p:cNvGrpSpPr>
              <a:grpSpLocks/>
            </p:cNvGrpSpPr>
            <p:nvPr/>
          </p:nvGrpSpPr>
          <p:grpSpPr bwMode="auto">
            <a:xfrm>
              <a:off x="596900" y="1077913"/>
              <a:ext cx="509588" cy="555625"/>
              <a:chOff x="960" y="2160"/>
              <a:chExt cx="384" cy="480"/>
            </a:xfrm>
          </p:grpSpPr>
          <p:sp>
            <p:nvSpPr>
              <p:cNvPr id="144" name="Rectangle 6"/>
              <p:cNvSpPr>
                <a:spLocks noChangeArrowheads="1"/>
              </p:cNvSpPr>
              <p:nvPr/>
            </p:nvSpPr>
            <p:spPr bwMode="auto">
              <a:xfrm>
                <a:off x="960" y="2160"/>
                <a:ext cx="384" cy="38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accent2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  <p:sp>
            <p:nvSpPr>
              <p:cNvPr id="145" name="Line 8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" name="Line 10"/>
              <p:cNvSpPr>
                <a:spLocks noChangeShapeType="1"/>
              </p:cNvSpPr>
              <p:nvPr/>
            </p:nvSpPr>
            <p:spPr bwMode="auto">
              <a:xfrm flipH="1">
                <a:off x="1200" y="254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2" name="Rectangle 11"/>
            <p:cNvSpPr>
              <a:spLocks noChangeArrowheads="1"/>
            </p:cNvSpPr>
            <p:nvPr/>
          </p:nvSpPr>
          <p:spPr bwMode="auto">
            <a:xfrm>
              <a:off x="788988" y="1633538"/>
              <a:ext cx="127000" cy="223837"/>
            </a:xfrm>
            <a:prstGeom prst="rect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" name="Rectangle 12"/>
            <p:cNvSpPr>
              <a:spLocks noChangeArrowheads="1"/>
            </p:cNvSpPr>
            <p:nvPr/>
          </p:nvSpPr>
          <p:spPr bwMode="auto">
            <a:xfrm>
              <a:off x="723900" y="1744663"/>
              <a:ext cx="255588" cy="5556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" name="Rectangle 13"/>
            <p:cNvSpPr>
              <a:spLocks noChangeArrowheads="1"/>
            </p:cNvSpPr>
            <p:nvPr/>
          </p:nvSpPr>
          <p:spPr bwMode="auto">
            <a:xfrm>
              <a:off x="660400" y="1717675"/>
              <a:ext cx="63500" cy="100013"/>
            </a:xfrm>
            <a:prstGeom prst="rect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5" name="Rectangle 14"/>
            <p:cNvSpPr>
              <a:spLocks noChangeArrowheads="1"/>
            </p:cNvSpPr>
            <p:nvPr/>
          </p:nvSpPr>
          <p:spPr bwMode="auto">
            <a:xfrm>
              <a:off x="798513" y="1857375"/>
              <a:ext cx="1604962" cy="55563"/>
            </a:xfrm>
            <a:prstGeom prst="rect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6" name="AutoShape 27" descr="Small confetti"/>
            <p:cNvSpPr>
              <a:spLocks noChangeArrowheads="1"/>
            </p:cNvSpPr>
            <p:nvPr/>
          </p:nvSpPr>
          <p:spPr bwMode="auto">
            <a:xfrm>
              <a:off x="2232025" y="2562225"/>
              <a:ext cx="509588" cy="277813"/>
            </a:xfrm>
            <a:prstGeom prst="triangle">
              <a:avLst>
                <a:gd name="adj" fmla="val 50000"/>
              </a:avLst>
            </a:prstGeom>
            <a:pattFill prst="smConfetti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7" name="AutoShape 29"/>
            <p:cNvSpPr>
              <a:spLocks noChangeArrowheads="1"/>
            </p:cNvSpPr>
            <p:nvPr/>
          </p:nvSpPr>
          <p:spPr bwMode="auto">
            <a:xfrm>
              <a:off x="2105025" y="2068513"/>
              <a:ext cx="763588" cy="501650"/>
            </a:xfrm>
            <a:prstGeom prst="flowChartOffpageConnector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ahoma" pitchFamily="34" charset="0"/>
                </a:rPr>
                <a:t>Atomizer</a:t>
              </a:r>
            </a:p>
          </p:txBody>
        </p:sp>
        <p:sp>
          <p:nvSpPr>
            <p:cNvPr id="108" name="Line 30"/>
            <p:cNvSpPr>
              <a:spLocks noChangeShapeType="1"/>
            </p:cNvSpPr>
            <p:nvPr/>
          </p:nvSpPr>
          <p:spPr bwMode="auto">
            <a:xfrm>
              <a:off x="2105025" y="2468563"/>
              <a:ext cx="763588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09" name="Oval 31"/>
            <p:cNvSpPr>
              <a:spLocks noChangeArrowheads="1"/>
            </p:cNvSpPr>
            <p:nvPr/>
          </p:nvSpPr>
          <p:spPr bwMode="auto">
            <a:xfrm>
              <a:off x="1849438" y="2886075"/>
              <a:ext cx="1338262" cy="55563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0" name="Oval 32"/>
            <p:cNvSpPr>
              <a:spLocks noChangeArrowheads="1"/>
            </p:cNvSpPr>
            <p:nvPr/>
          </p:nvSpPr>
          <p:spPr bwMode="auto">
            <a:xfrm>
              <a:off x="1468438" y="2859088"/>
              <a:ext cx="1655762" cy="111125"/>
            </a:xfrm>
            <a:prstGeom prst="ellipse">
              <a:avLst/>
            </a:prstGeom>
            <a:solidFill>
              <a:srgbClr val="FFFF00">
                <a:alpha val="43137"/>
              </a:srgbClr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11" name="Line 39"/>
            <p:cNvSpPr>
              <a:spLocks noChangeShapeType="1"/>
            </p:cNvSpPr>
            <p:nvPr/>
          </p:nvSpPr>
          <p:spPr bwMode="auto">
            <a:xfrm>
              <a:off x="1978025" y="2581275"/>
              <a:ext cx="0" cy="277813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2" name="Line 41"/>
            <p:cNvSpPr>
              <a:spLocks noChangeShapeType="1"/>
            </p:cNvSpPr>
            <p:nvPr/>
          </p:nvSpPr>
          <p:spPr bwMode="auto">
            <a:xfrm flipH="1">
              <a:off x="1658938" y="2859088"/>
              <a:ext cx="319087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3" name="Line 42"/>
            <p:cNvSpPr>
              <a:spLocks noChangeShapeType="1"/>
            </p:cNvSpPr>
            <p:nvPr/>
          </p:nvSpPr>
          <p:spPr bwMode="auto">
            <a:xfrm flipH="1">
              <a:off x="1212850" y="2581275"/>
              <a:ext cx="765175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4" name="Line 43"/>
            <p:cNvSpPr>
              <a:spLocks noChangeShapeType="1"/>
            </p:cNvSpPr>
            <p:nvPr/>
          </p:nvSpPr>
          <p:spPr bwMode="auto">
            <a:xfrm>
              <a:off x="1212850" y="2581275"/>
              <a:ext cx="446088" cy="277813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5" name="Line 44"/>
            <p:cNvSpPr>
              <a:spLocks noChangeShapeType="1"/>
            </p:cNvSpPr>
            <p:nvPr/>
          </p:nvSpPr>
          <p:spPr bwMode="auto">
            <a:xfrm>
              <a:off x="1978025" y="2970213"/>
              <a:ext cx="0" cy="277812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6" name="Line 45"/>
            <p:cNvSpPr>
              <a:spLocks noChangeShapeType="1"/>
            </p:cNvSpPr>
            <p:nvPr/>
          </p:nvSpPr>
          <p:spPr bwMode="auto">
            <a:xfrm flipH="1">
              <a:off x="1658938" y="2970213"/>
              <a:ext cx="319087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7" name="Line 46"/>
            <p:cNvSpPr>
              <a:spLocks noChangeShapeType="1"/>
            </p:cNvSpPr>
            <p:nvPr/>
          </p:nvSpPr>
          <p:spPr bwMode="auto">
            <a:xfrm flipH="1">
              <a:off x="1212850" y="3248025"/>
              <a:ext cx="765175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8" name="Line 47"/>
            <p:cNvSpPr>
              <a:spLocks noChangeShapeType="1"/>
            </p:cNvSpPr>
            <p:nvPr/>
          </p:nvSpPr>
          <p:spPr bwMode="auto">
            <a:xfrm flipV="1">
              <a:off x="1212850" y="2970213"/>
              <a:ext cx="446088" cy="277812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9" name="Line 48"/>
            <p:cNvSpPr>
              <a:spLocks noChangeShapeType="1"/>
            </p:cNvSpPr>
            <p:nvPr/>
          </p:nvSpPr>
          <p:spPr bwMode="auto">
            <a:xfrm>
              <a:off x="639763" y="2803525"/>
              <a:ext cx="0" cy="22225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0" name="Line 49"/>
            <p:cNvSpPr>
              <a:spLocks noChangeShapeType="1"/>
            </p:cNvSpPr>
            <p:nvPr/>
          </p:nvSpPr>
          <p:spPr bwMode="auto">
            <a:xfrm>
              <a:off x="639763" y="2803525"/>
              <a:ext cx="700087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1" name="Line 50"/>
            <p:cNvSpPr>
              <a:spLocks noChangeShapeType="1"/>
            </p:cNvSpPr>
            <p:nvPr/>
          </p:nvSpPr>
          <p:spPr bwMode="auto">
            <a:xfrm>
              <a:off x="639763" y="3025775"/>
              <a:ext cx="700087" cy="0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2" name="Line 51"/>
            <p:cNvSpPr>
              <a:spLocks noChangeShapeType="1"/>
            </p:cNvSpPr>
            <p:nvPr/>
          </p:nvSpPr>
          <p:spPr bwMode="auto">
            <a:xfrm>
              <a:off x="1339850" y="2803525"/>
              <a:ext cx="128588" cy="111125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3" name="Line 52"/>
            <p:cNvSpPr>
              <a:spLocks noChangeShapeType="1"/>
            </p:cNvSpPr>
            <p:nvPr/>
          </p:nvSpPr>
          <p:spPr bwMode="auto">
            <a:xfrm flipV="1">
              <a:off x="1339850" y="2914650"/>
              <a:ext cx="128588" cy="111125"/>
            </a:xfrm>
            <a:prstGeom prst="line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4" name="Rectangle 60"/>
            <p:cNvSpPr>
              <a:spLocks noChangeArrowheads="1"/>
            </p:cNvSpPr>
            <p:nvPr/>
          </p:nvSpPr>
          <p:spPr bwMode="auto">
            <a:xfrm>
              <a:off x="3479800" y="2079625"/>
              <a:ext cx="190500" cy="16700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25" name="AutoShape 61" descr="Small confetti"/>
            <p:cNvSpPr>
              <a:spLocks noChangeArrowheads="1"/>
            </p:cNvSpPr>
            <p:nvPr/>
          </p:nvSpPr>
          <p:spPr bwMode="auto">
            <a:xfrm>
              <a:off x="3251200" y="2803525"/>
              <a:ext cx="190500" cy="111125"/>
            </a:xfrm>
            <a:prstGeom prst="irregularSeal2">
              <a:avLst/>
            </a:prstGeom>
            <a:pattFill prst="smConfetti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26" name="Freeform 63" descr="Small confetti"/>
            <p:cNvSpPr>
              <a:spLocks/>
            </p:cNvSpPr>
            <p:nvPr/>
          </p:nvSpPr>
          <p:spPr bwMode="auto">
            <a:xfrm rot="16520588">
              <a:off x="2782094" y="2569369"/>
              <a:ext cx="474663" cy="682625"/>
            </a:xfrm>
            <a:custGeom>
              <a:avLst/>
              <a:gdLst>
                <a:gd name="T0" fmla="*/ 156132 w 409"/>
                <a:gd name="T1" fmla="*/ 101818 h 515"/>
                <a:gd name="T2" fmla="*/ 123887 w 409"/>
                <a:gd name="T3" fmla="*/ 424979 h 515"/>
                <a:gd name="T4" fmla="*/ 78065 w 409"/>
                <a:gd name="T5" fmla="*/ 475888 h 515"/>
                <a:gd name="T6" fmla="*/ 0 w 409"/>
                <a:gd name="T7" fmla="*/ 569959 h 515"/>
                <a:gd name="T8" fmla="*/ 347053 w 409"/>
                <a:gd name="T9" fmla="*/ 531224 h 515"/>
                <a:gd name="T10" fmla="*/ 224863 w 409"/>
                <a:gd name="T11" fmla="*/ 424979 h 515"/>
                <a:gd name="T12" fmla="*/ 184134 w 409"/>
                <a:gd name="T13" fmla="*/ 318734 h 515"/>
                <a:gd name="T14" fmla="*/ 143404 w 409"/>
                <a:gd name="T15" fmla="*/ 0 h 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9"/>
                <a:gd name="T25" fmla="*/ 0 h 515"/>
                <a:gd name="T26" fmla="*/ 409 w 409"/>
                <a:gd name="T27" fmla="*/ 515 h 5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9" h="515">
                  <a:moveTo>
                    <a:pt x="184" y="92"/>
                  </a:moveTo>
                  <a:cubicBezTo>
                    <a:pt x="183" y="114"/>
                    <a:pt x="204" y="326"/>
                    <a:pt x="146" y="384"/>
                  </a:cubicBezTo>
                  <a:cubicBezTo>
                    <a:pt x="129" y="401"/>
                    <a:pt x="107" y="411"/>
                    <a:pt x="92" y="430"/>
                  </a:cubicBezTo>
                  <a:cubicBezTo>
                    <a:pt x="75" y="450"/>
                    <a:pt x="26" y="515"/>
                    <a:pt x="0" y="515"/>
                  </a:cubicBezTo>
                  <a:lnTo>
                    <a:pt x="409" y="480"/>
                  </a:lnTo>
                  <a:lnTo>
                    <a:pt x="265" y="384"/>
                  </a:lnTo>
                  <a:lnTo>
                    <a:pt x="217" y="288"/>
                  </a:lnTo>
                  <a:lnTo>
                    <a:pt x="169" y="0"/>
                  </a:lnTo>
                </a:path>
              </a:pathLst>
            </a:custGeom>
            <a:pattFill prst="sm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7" name="AutoShape 64" descr="Horizontal brick"/>
            <p:cNvSpPr>
              <a:spLocks/>
            </p:cNvSpPr>
            <p:nvPr/>
          </p:nvSpPr>
          <p:spPr bwMode="auto">
            <a:xfrm>
              <a:off x="3351213" y="2413000"/>
              <a:ext cx="128587" cy="947738"/>
            </a:xfrm>
            <a:prstGeom prst="leftBracket">
              <a:avLst>
                <a:gd name="adj" fmla="val 61419"/>
              </a:avLst>
            </a:prstGeom>
            <a:pattFill prst="horzBrick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28" name="Line 85"/>
            <p:cNvSpPr>
              <a:spLocks noChangeShapeType="1"/>
            </p:cNvSpPr>
            <p:nvPr/>
          </p:nvSpPr>
          <p:spPr bwMode="auto">
            <a:xfrm flipH="1" flipV="1">
              <a:off x="1022350" y="2468563"/>
              <a:ext cx="446088" cy="168275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9" name="Text Box 86"/>
            <p:cNvSpPr txBox="1">
              <a:spLocks noChangeArrowheads="1"/>
            </p:cNvSpPr>
            <p:nvPr/>
          </p:nvSpPr>
          <p:spPr bwMode="auto">
            <a:xfrm>
              <a:off x="58738" y="2219325"/>
              <a:ext cx="1307724" cy="32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Plasma gun</a:t>
              </a:r>
            </a:p>
          </p:txBody>
        </p:sp>
        <p:sp>
          <p:nvSpPr>
            <p:cNvPr id="130" name="Text Box 87"/>
            <p:cNvSpPr txBox="1">
              <a:spLocks noChangeArrowheads="1"/>
            </p:cNvSpPr>
            <p:nvPr/>
          </p:nvSpPr>
          <p:spPr bwMode="auto">
            <a:xfrm>
              <a:off x="127001" y="585788"/>
              <a:ext cx="1599540" cy="54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Pressurized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precursor tank</a:t>
              </a:r>
            </a:p>
          </p:txBody>
        </p:sp>
        <p:sp>
          <p:nvSpPr>
            <p:cNvPr id="131" name="Line 107"/>
            <p:cNvSpPr>
              <a:spLocks noChangeShapeType="1"/>
            </p:cNvSpPr>
            <p:nvPr/>
          </p:nvSpPr>
          <p:spPr bwMode="auto">
            <a:xfrm flipH="1">
              <a:off x="3187700" y="3136900"/>
              <a:ext cx="190500" cy="334963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2" name="Line 108"/>
            <p:cNvSpPr>
              <a:spLocks noChangeShapeType="1"/>
            </p:cNvSpPr>
            <p:nvPr/>
          </p:nvSpPr>
          <p:spPr bwMode="auto">
            <a:xfrm flipH="1">
              <a:off x="3421063" y="3698875"/>
              <a:ext cx="192087" cy="333375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3" name="Text Box 109"/>
            <p:cNvSpPr txBox="1">
              <a:spLocks noChangeArrowheads="1"/>
            </p:cNvSpPr>
            <p:nvPr/>
          </p:nvSpPr>
          <p:spPr bwMode="auto">
            <a:xfrm>
              <a:off x="2684463" y="3411538"/>
              <a:ext cx="943926" cy="32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Coating</a:t>
              </a:r>
            </a:p>
          </p:txBody>
        </p:sp>
        <p:sp>
          <p:nvSpPr>
            <p:cNvPr id="134" name="Text Box 114"/>
            <p:cNvSpPr txBox="1">
              <a:spLocks noChangeArrowheads="1"/>
            </p:cNvSpPr>
            <p:nvPr/>
          </p:nvSpPr>
          <p:spPr bwMode="auto">
            <a:xfrm>
              <a:off x="2698751" y="1435099"/>
              <a:ext cx="1105399" cy="54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Atomized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droplets</a:t>
              </a:r>
            </a:p>
          </p:txBody>
        </p:sp>
        <p:sp>
          <p:nvSpPr>
            <p:cNvPr id="135" name="Line 115"/>
            <p:cNvSpPr>
              <a:spLocks noChangeShapeType="1"/>
            </p:cNvSpPr>
            <p:nvPr/>
          </p:nvSpPr>
          <p:spPr bwMode="auto">
            <a:xfrm rot="10800000" flipH="1">
              <a:off x="2738438" y="1908175"/>
              <a:ext cx="515937" cy="839788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6" name="Rectangle 25"/>
            <p:cNvSpPr>
              <a:spLocks noChangeArrowheads="1"/>
            </p:cNvSpPr>
            <p:nvPr/>
          </p:nvSpPr>
          <p:spPr bwMode="auto">
            <a:xfrm rot="5400000">
              <a:off x="2343944" y="1935956"/>
              <a:ext cx="222250" cy="650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37" name="Rectangle 60"/>
            <p:cNvSpPr>
              <a:spLocks noChangeArrowheads="1"/>
            </p:cNvSpPr>
            <p:nvPr/>
          </p:nvSpPr>
          <p:spPr bwMode="auto">
            <a:xfrm>
              <a:off x="2422525" y="3192463"/>
              <a:ext cx="128588" cy="1003300"/>
            </a:xfrm>
            <a:prstGeom prst="rect">
              <a:avLst/>
            </a:prstGeom>
            <a:noFill/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8" name="Rectangle 61"/>
            <p:cNvSpPr>
              <a:spLocks noChangeArrowheads="1"/>
            </p:cNvSpPr>
            <p:nvPr/>
          </p:nvSpPr>
          <p:spPr bwMode="auto">
            <a:xfrm>
              <a:off x="2232025" y="3527425"/>
              <a:ext cx="509588" cy="222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9" name="AutoShape 62" descr="10%"/>
            <p:cNvSpPr>
              <a:spLocks noChangeArrowheads="1"/>
            </p:cNvSpPr>
            <p:nvPr/>
          </p:nvSpPr>
          <p:spPr bwMode="auto">
            <a:xfrm rot="16200000">
              <a:off x="2336006" y="2985294"/>
              <a:ext cx="333375" cy="192088"/>
            </a:xfrm>
            <a:prstGeom prst="homePlate">
              <a:avLst>
                <a:gd name="adj" fmla="val 43388"/>
              </a:avLst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40" name="Line 108"/>
            <p:cNvSpPr>
              <a:spLocks noChangeShapeType="1"/>
            </p:cNvSpPr>
            <p:nvPr/>
          </p:nvSpPr>
          <p:spPr bwMode="auto">
            <a:xfrm flipH="1">
              <a:off x="1951038" y="3136900"/>
              <a:ext cx="481012" cy="293688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41" name="Text Box 110"/>
            <p:cNvSpPr txBox="1">
              <a:spLocks noChangeArrowheads="1"/>
            </p:cNvSpPr>
            <p:nvPr/>
          </p:nvSpPr>
          <p:spPr bwMode="auto">
            <a:xfrm>
              <a:off x="1173164" y="3343275"/>
              <a:ext cx="936145" cy="32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Powder</a:t>
              </a:r>
            </a:p>
          </p:txBody>
        </p:sp>
        <p:sp>
          <p:nvSpPr>
            <p:cNvPr id="142" name="Line 108"/>
            <p:cNvSpPr>
              <a:spLocks noChangeShapeType="1"/>
            </p:cNvSpPr>
            <p:nvPr/>
          </p:nvSpPr>
          <p:spPr bwMode="auto">
            <a:xfrm flipH="1">
              <a:off x="2041525" y="3638550"/>
              <a:ext cx="446088" cy="333375"/>
            </a:xfrm>
            <a:prstGeom prst="line">
              <a:avLst/>
            </a:prstGeom>
            <a:noFill/>
            <a:ln w="25400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43" name="Text Box 110"/>
            <p:cNvSpPr txBox="1">
              <a:spLocks noChangeArrowheads="1"/>
            </p:cNvSpPr>
            <p:nvPr/>
          </p:nvSpPr>
          <p:spPr bwMode="auto">
            <a:xfrm>
              <a:off x="1260475" y="3805238"/>
              <a:ext cx="951708" cy="54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Powder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  <a:latin typeface="Tahoma" pitchFamily="34" charset="0"/>
                </a:rPr>
                <a:t>injector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943601" y="3819086"/>
            <a:ext cx="2034013" cy="1895914"/>
            <a:chOff x="29028" y="3971486"/>
            <a:chExt cx="2034013" cy="1895914"/>
          </a:xfrm>
        </p:grpSpPr>
        <p:sp>
          <p:nvSpPr>
            <p:cNvPr id="161" name="Rectangle 9" descr="Wide downward diagonal"/>
            <p:cNvSpPr>
              <a:spLocks noChangeArrowheads="1"/>
            </p:cNvSpPr>
            <p:nvPr/>
          </p:nvSpPr>
          <p:spPr bwMode="auto">
            <a:xfrm>
              <a:off x="31774" y="5021788"/>
              <a:ext cx="1975616" cy="728575"/>
            </a:xfrm>
            <a:prstGeom prst="rect">
              <a:avLst/>
            </a:prstGeom>
            <a:pattFill prst="wdDnDiag">
              <a:fgClr>
                <a:srgbClr val="E8E8E8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</a:endParaRPr>
            </a:p>
          </p:txBody>
        </p:sp>
        <p:sp>
          <p:nvSpPr>
            <p:cNvPr id="162" name="Rectangle 11"/>
            <p:cNvSpPr>
              <a:spLocks noChangeArrowheads="1"/>
            </p:cNvSpPr>
            <p:nvPr/>
          </p:nvSpPr>
          <p:spPr bwMode="auto">
            <a:xfrm>
              <a:off x="31774" y="3971486"/>
              <a:ext cx="1975616" cy="51938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3" name="Text Box 12"/>
            <p:cNvSpPr txBox="1">
              <a:spLocks noChangeArrowheads="1"/>
            </p:cNvSpPr>
            <p:nvPr/>
          </p:nvSpPr>
          <p:spPr bwMode="auto">
            <a:xfrm>
              <a:off x="59070" y="4165582"/>
              <a:ext cx="2003971" cy="415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 dirty="0">
                  <a:solidFill>
                    <a:srgbClr val="FFFFFF"/>
                  </a:solidFill>
                  <a:cs typeface="Arial" pitchFamily="34" charset="0"/>
                </a:rPr>
                <a:t>Top coat- APS/SPPS</a:t>
              </a:r>
              <a:endParaRPr lang="en-US" sz="1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4" name="Text Box 14"/>
            <p:cNvSpPr txBox="1">
              <a:spLocks noChangeArrowheads="1"/>
            </p:cNvSpPr>
            <p:nvPr/>
          </p:nvSpPr>
          <p:spPr bwMode="auto">
            <a:xfrm>
              <a:off x="337263" y="5451896"/>
              <a:ext cx="1081101" cy="415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prstClr val="black"/>
                  </a:solidFill>
                  <a:cs typeface="Arial" pitchFamily="34" charset="0"/>
                </a:rPr>
                <a:t>Substrate</a:t>
              </a:r>
            </a:p>
          </p:txBody>
        </p:sp>
        <p:sp>
          <p:nvSpPr>
            <p:cNvPr id="165" name="Rectangle 15"/>
            <p:cNvSpPr>
              <a:spLocks noChangeArrowheads="1"/>
            </p:cNvSpPr>
            <p:nvPr/>
          </p:nvSpPr>
          <p:spPr bwMode="auto">
            <a:xfrm>
              <a:off x="31774" y="4485095"/>
              <a:ext cx="1975616" cy="51938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6" name="Text Box 16"/>
            <p:cNvSpPr txBox="1">
              <a:spLocks noChangeArrowheads="1"/>
            </p:cNvSpPr>
            <p:nvPr/>
          </p:nvSpPr>
          <p:spPr bwMode="auto">
            <a:xfrm>
              <a:off x="29028" y="4565888"/>
              <a:ext cx="1975616" cy="415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srgbClr val="FFFFFF"/>
                  </a:solidFill>
                  <a:cs typeface="Arial" pitchFamily="34" charset="0"/>
                </a:rPr>
                <a:t>Top coat- APS</a:t>
              </a: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2" name="Rectangle 15"/>
            <p:cNvSpPr>
              <a:spLocks noChangeArrowheads="1"/>
            </p:cNvSpPr>
            <p:nvPr/>
          </p:nvSpPr>
          <p:spPr bwMode="auto">
            <a:xfrm>
              <a:off x="29028" y="5014686"/>
              <a:ext cx="1975616" cy="252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/>
                  </a:solidFill>
                  <a:cs typeface="Arial" pitchFamily="34" charset="0"/>
                </a:rPr>
                <a:t>Bond coat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964058" y="3854104"/>
            <a:ext cx="2002227" cy="1840002"/>
            <a:chOff x="2112573" y="3971486"/>
            <a:chExt cx="2002227" cy="1840002"/>
          </a:xfrm>
        </p:grpSpPr>
        <p:sp>
          <p:nvSpPr>
            <p:cNvPr id="167" name="Rectangle 3" descr="Wide downward diagonal"/>
            <p:cNvSpPr>
              <a:spLocks noChangeArrowheads="1"/>
            </p:cNvSpPr>
            <p:nvPr/>
          </p:nvSpPr>
          <p:spPr bwMode="auto">
            <a:xfrm>
              <a:off x="2112573" y="4940822"/>
              <a:ext cx="1975616" cy="779071"/>
            </a:xfrm>
            <a:prstGeom prst="rect">
              <a:avLst/>
            </a:prstGeom>
            <a:pattFill prst="wdDnDiag">
              <a:fgClr>
                <a:srgbClr val="E8E8E8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</a:endParaRPr>
            </a:p>
          </p:txBody>
        </p:sp>
        <p:sp>
          <p:nvSpPr>
            <p:cNvPr id="168" name="Rectangle 5"/>
            <p:cNvSpPr>
              <a:spLocks noChangeArrowheads="1"/>
            </p:cNvSpPr>
            <p:nvPr/>
          </p:nvSpPr>
          <p:spPr bwMode="auto">
            <a:xfrm>
              <a:off x="2112573" y="3971486"/>
              <a:ext cx="1975616" cy="965182"/>
            </a:xfrm>
            <a:prstGeom prst="rect">
              <a:avLst/>
            </a:prstGeom>
            <a:pattFill prst="divot">
              <a:fgClr>
                <a:srgbClr val="333333"/>
              </a:fgClr>
              <a:bgClr>
                <a:srgbClr val="A5A5A5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9" name="Text Box 6"/>
            <p:cNvSpPr txBox="1">
              <a:spLocks noChangeArrowheads="1"/>
            </p:cNvSpPr>
            <p:nvPr/>
          </p:nvSpPr>
          <p:spPr bwMode="auto">
            <a:xfrm>
              <a:off x="2417147" y="4141727"/>
              <a:ext cx="1467992" cy="41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srgbClr val="002060"/>
                  </a:solidFill>
                  <a:cs typeface="Arial" pitchFamily="34" charset="0"/>
                </a:rPr>
                <a:t>Top coat-SPPS+APS</a:t>
              </a:r>
            </a:p>
          </p:txBody>
        </p:sp>
        <p:sp>
          <p:nvSpPr>
            <p:cNvPr id="170" name="Text Box 8"/>
            <p:cNvSpPr txBox="1">
              <a:spLocks noChangeArrowheads="1"/>
            </p:cNvSpPr>
            <p:nvPr/>
          </p:nvSpPr>
          <p:spPr bwMode="auto">
            <a:xfrm>
              <a:off x="2417147" y="5398341"/>
              <a:ext cx="1318624" cy="413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prstClr val="black"/>
                  </a:solidFill>
                  <a:cs typeface="Arial" pitchFamily="34" charset="0"/>
                </a:rPr>
                <a:t>Substrate</a:t>
              </a:r>
            </a:p>
          </p:txBody>
        </p:sp>
        <p:sp>
          <p:nvSpPr>
            <p:cNvPr id="173" name="Rectangle 15"/>
            <p:cNvSpPr>
              <a:spLocks noChangeArrowheads="1"/>
            </p:cNvSpPr>
            <p:nvPr/>
          </p:nvSpPr>
          <p:spPr bwMode="auto">
            <a:xfrm>
              <a:off x="2139184" y="4953000"/>
              <a:ext cx="1975616" cy="252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/>
                  </a:solidFill>
                  <a:cs typeface="Arial" pitchFamily="34" charset="0"/>
                </a:rPr>
                <a:t>Bond coat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5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Tasks accomplished so far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524000" y="1646238"/>
            <a:ext cx="8991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800" b="0" dirty="0">
                <a:solidFill>
                  <a:prstClr val="white"/>
                </a:solidFill>
                <a:effectLst/>
              </a:rPr>
              <a:t>Optimization of process parameters for candidate feedstock materials - powders and solution precursors</a:t>
            </a:r>
          </a:p>
          <a:p>
            <a:pPr>
              <a:spcAft>
                <a:spcPts val="1800"/>
              </a:spcAft>
            </a:pPr>
            <a:r>
              <a:rPr lang="en-US" sz="2800" b="0" dirty="0">
                <a:solidFill>
                  <a:prstClr val="white"/>
                </a:solidFill>
                <a:effectLst/>
              </a:rPr>
              <a:t>Deposition of layered coatings comprising a CMAS resistant layer over conventional YSZ  </a:t>
            </a:r>
          </a:p>
          <a:p>
            <a:pPr>
              <a:spcAft>
                <a:spcPts val="1800"/>
              </a:spcAft>
            </a:pPr>
            <a:r>
              <a:rPr lang="en-US" sz="2800" b="0" dirty="0">
                <a:solidFill>
                  <a:prstClr val="white"/>
                </a:solidFill>
                <a:effectLst/>
              </a:rPr>
              <a:t>Deposition of composite coatings involving CMAS resistant materials along with solution derived n-YSZ</a:t>
            </a:r>
          </a:p>
          <a:p>
            <a:pPr>
              <a:spcAft>
                <a:spcPts val="1800"/>
              </a:spcAft>
            </a:pPr>
            <a:r>
              <a:rPr lang="en-US" sz="2800" b="0" dirty="0">
                <a:solidFill>
                  <a:prstClr val="white"/>
                </a:solidFill>
                <a:effectLst/>
              </a:rPr>
              <a:t>Performance testing with CMAS –</a:t>
            </a:r>
            <a:r>
              <a:rPr lang="en-US" sz="2800" b="0" i="1" dirty="0">
                <a:solidFill>
                  <a:prstClr val="white"/>
                </a:solidFill>
                <a:effectLst/>
              </a:rPr>
              <a:t>In progress</a:t>
            </a:r>
          </a:p>
          <a:p>
            <a:endParaRPr lang="en-US" sz="2400" b="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79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9913" y="263311"/>
            <a:ext cx="975963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</a:rPr>
              <a:t>Plasma spraying of on Gd</a:t>
            </a:r>
            <a:r>
              <a:rPr lang="en-US" sz="2800" baseline="-25000" dirty="0">
                <a:solidFill>
                  <a:prstClr val="white"/>
                </a:solidFill>
              </a:rPr>
              <a:t>2</a:t>
            </a:r>
            <a:r>
              <a:rPr lang="en-US" sz="2800" dirty="0">
                <a:solidFill>
                  <a:prstClr val="white"/>
                </a:solidFill>
              </a:rPr>
              <a:t>Zr</a:t>
            </a:r>
            <a:r>
              <a:rPr lang="en-US" sz="2800" baseline="-25000" dirty="0">
                <a:solidFill>
                  <a:prstClr val="white"/>
                </a:solidFill>
              </a:rPr>
              <a:t>2</a:t>
            </a:r>
            <a:r>
              <a:rPr lang="en-US" sz="2800" dirty="0">
                <a:solidFill>
                  <a:prstClr val="white"/>
                </a:solidFill>
              </a:rPr>
              <a:t>O</a:t>
            </a:r>
            <a:r>
              <a:rPr lang="en-US" sz="2800" baseline="-25000" dirty="0">
                <a:solidFill>
                  <a:prstClr val="white"/>
                </a:solidFill>
              </a:rPr>
              <a:t>7 </a:t>
            </a:r>
            <a:r>
              <a:rPr lang="en-US" sz="2800" dirty="0">
                <a:solidFill>
                  <a:prstClr val="white"/>
                </a:solidFill>
              </a:rPr>
              <a:t>: Parametric impact</a:t>
            </a:r>
            <a:endParaRPr lang="en-US" sz="2800" baseline="-25000" dirty="0">
              <a:solidFill>
                <a:prstClr val="white"/>
              </a:solidFill>
            </a:endParaRPr>
          </a:p>
        </p:txBody>
      </p:sp>
      <p:pic>
        <p:nvPicPr>
          <p:cNvPr id="3" name="Picture 1" descr="H:\GSK SEM\GZ powder coatings\sample 1\1_m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2700000" cy="202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00200" y="2590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500A</a:t>
            </a:r>
          </a:p>
        </p:txBody>
      </p:sp>
      <p:pic>
        <p:nvPicPr>
          <p:cNvPr id="5" name="Picture 6" descr="H:\GSK SEM\GZ powder coatings\sample 2\1_m0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143000"/>
            <a:ext cx="2700000" cy="202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91000" y="269498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550A</a:t>
            </a:r>
          </a:p>
        </p:txBody>
      </p:sp>
      <p:pic>
        <p:nvPicPr>
          <p:cNvPr id="7" name="Picture 2" descr="H:\GSK SEM\GZ powder coatings\sample 3\1_m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2210" y="3200400"/>
            <a:ext cx="2700000" cy="2025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19600" y="470258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600A</a:t>
            </a:r>
          </a:p>
        </p:txBody>
      </p:sp>
      <p:pic>
        <p:nvPicPr>
          <p:cNvPr id="9" name="Picture 6" descr="H:\GSK SEM\GZ powder coatings\sample 4\1_m0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0400" y="3226800"/>
            <a:ext cx="2700000" cy="2025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10400" y="470258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650A</a:t>
            </a: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/>
          </p:nvPr>
        </p:nvGraphicFramePr>
        <p:xfrm>
          <a:off x="7183318" y="828048"/>
          <a:ext cx="3278428" cy="275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Graph" r:id="rId7" imgW="2194560" imgH="1463040" progId="Origin50.Graph">
                  <p:embed/>
                </p:oleObj>
              </mc:Choice>
              <mc:Fallback>
                <p:oleObj name="Graph" r:id="rId7" imgW="2194560" imgH="1463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318" y="828048"/>
                        <a:ext cx="3278428" cy="27533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092950" y="3609976"/>
          <a:ext cx="3498850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Graph" r:id="rId9" imgW="2194560" imgH="1463040" progId="Origin50.Graph">
                  <p:embed/>
                </p:oleObj>
              </mc:Choice>
              <mc:Fallback>
                <p:oleObj name="Graph" r:id="rId9" imgW="2194560" imgH="1463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609976"/>
                        <a:ext cx="3498850" cy="294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558926" y="5545500"/>
            <a:ext cx="5451475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F0AD00">
                    <a:lumMod val="60000"/>
                    <a:lumOff val="40000"/>
                  </a:srgbClr>
                </a:solidFill>
              </a:rPr>
              <a:t>Plasma power significantly influences the porosity, but not  so much the phase content</a:t>
            </a:r>
          </a:p>
        </p:txBody>
      </p:sp>
    </p:spTree>
    <p:extLst>
      <p:ext uri="{BB962C8B-B14F-4D97-AF65-F5344CB8AC3E}">
        <p14:creationId xmlns:p14="http://schemas.microsoft.com/office/powerpoint/2010/main" val="36299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425" y="4243855"/>
            <a:ext cx="1827692" cy="14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08" y="4215042"/>
            <a:ext cx="1827692" cy="1485000"/>
          </a:xfrm>
          <a:prstGeom prst="rect">
            <a:avLst/>
          </a:prstGeom>
        </p:spPr>
      </p:pic>
      <p:pic>
        <p:nvPicPr>
          <p:cNvPr id="5" name="Picture 4" descr="I:\APS coatings SEM\YZrO-1\1_m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3708" y="1080656"/>
            <a:ext cx="1827692" cy="1532903"/>
          </a:xfrm>
          <a:prstGeom prst="rect">
            <a:avLst/>
          </a:prstGeom>
          <a:noFill/>
        </p:spPr>
      </p:pic>
      <p:pic>
        <p:nvPicPr>
          <p:cNvPr id="9" name="Picture 2" descr="I:\APS coatings SEM\Y2O3-2\1_m0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5035" y="4320055"/>
            <a:ext cx="1827692" cy="14850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64" y="1821558"/>
            <a:ext cx="1827692" cy="1584000"/>
          </a:xfrm>
          <a:prstGeom prst="rect">
            <a:avLst/>
          </a:prstGeom>
        </p:spPr>
      </p:pic>
      <p:pic>
        <p:nvPicPr>
          <p:cNvPr id="17" name="Picture 6" descr="H:\GSK SEM\GZ powder coatings\sample 4\1_m03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4317" y="2680855"/>
            <a:ext cx="1827692" cy="158400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90027"/>
            <a:ext cx="1827692" cy="1485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3494" y="254914"/>
            <a:ext cx="9772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2800" b="1" dirty="0">
                <a:solidFill>
                  <a:prstClr val="white"/>
                </a:solidFill>
                <a:cs typeface="Times New Roman" panose="02020603050405020304" pitchFamily="18" charset="0"/>
              </a:rPr>
              <a:t>Optimized microstructures for CMAS resistant materials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57454" y="8635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APS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09675" y="930487"/>
            <a:ext cx="121920" cy="581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76863" y="76191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Solution precursor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13398" y="3831699"/>
            <a:ext cx="1234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Gd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Zr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55170" y="2147455"/>
            <a:ext cx="10642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Zr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68124" y="2954522"/>
            <a:ext cx="1181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La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Ce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1108" y="4662055"/>
            <a:ext cx="16752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La</a:t>
            </a:r>
            <a:r>
              <a:rPr lang="en-IN" sz="1600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1.8</a:t>
            </a:r>
            <a:r>
              <a:rPr lang="en-IN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Gd</a:t>
            </a:r>
            <a:r>
              <a:rPr lang="en-IN" sz="1600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0.2</a:t>
            </a:r>
            <a:r>
              <a:rPr lang="en-IN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Ce</a:t>
            </a:r>
            <a:r>
              <a:rPr lang="en-IN" sz="1600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sz="1600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82737" y="5251816"/>
            <a:ext cx="906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  <a:endParaRPr lang="en-US" baseline="-25000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83595" y="5218474"/>
            <a:ext cx="1181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La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Ce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9401" y="5207373"/>
            <a:ext cx="906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  <a:endParaRPr lang="en-US" baseline="-25000" dirty="0">
              <a:solidFill>
                <a:srgbClr val="002060"/>
              </a:solidFill>
            </a:endParaRPr>
          </a:p>
        </p:txBody>
      </p:sp>
      <p:pic>
        <p:nvPicPr>
          <p:cNvPr id="45" name="Picture 10" descr="1_m03.t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4427" y="2680855"/>
            <a:ext cx="1830429" cy="14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6613998" y="3759323"/>
            <a:ext cx="1234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Gd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Zr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8" name="Picture 13" descr="1_m0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1" y="1080655"/>
            <a:ext cx="1876331" cy="14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6613998" y="2159123"/>
            <a:ext cx="115840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Y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  <a:r>
              <a:rPr lang="en-IN" dirty="0">
                <a:solidFill>
                  <a:srgbClr val="002060"/>
                </a:solidFill>
                <a:cs typeface="Times New Roman" panose="02020603050405020304" pitchFamily="18" charset="0"/>
              </a:rPr>
              <a:t>-ZrO</a:t>
            </a:r>
            <a:r>
              <a:rPr lang="en-IN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0" name="Text Box 133"/>
          <p:cNvSpPr txBox="1">
            <a:spLocks noChangeArrowheads="1"/>
          </p:cNvSpPr>
          <p:nvPr/>
        </p:nvSpPr>
        <p:spPr bwMode="auto">
          <a:xfrm>
            <a:off x="1539674" y="5815801"/>
            <a:ext cx="4632527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9388" indent="-17938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b="1" dirty="0">
                <a:solidFill>
                  <a:srgbClr val="F0AD00">
                    <a:lumMod val="60000"/>
                    <a:lumOff val="40000"/>
                  </a:srgbClr>
                </a:solidFill>
              </a:rPr>
              <a:t>Detailed optimization based on phase contents  and microstructural features</a:t>
            </a:r>
          </a:p>
          <a:p>
            <a:pPr marL="179388" indent="-17938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b="1" dirty="0">
                <a:solidFill>
                  <a:srgbClr val="F0AD00">
                    <a:lumMod val="60000"/>
                    <a:lumOff val="40000"/>
                  </a:srgbClr>
                </a:solidFill>
              </a:rPr>
              <a:t>All powder based coatings were optimized</a:t>
            </a:r>
          </a:p>
        </p:txBody>
      </p:sp>
      <p:sp>
        <p:nvSpPr>
          <p:cNvPr id="51" name="Text Box 133"/>
          <p:cNvSpPr txBox="1">
            <a:spLocks noChangeArrowheads="1"/>
          </p:cNvSpPr>
          <p:nvPr/>
        </p:nvSpPr>
        <p:spPr bwMode="auto">
          <a:xfrm>
            <a:off x="6111674" y="5759454"/>
            <a:ext cx="4632527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9388" indent="-179388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b="1" dirty="0">
                <a:solidFill>
                  <a:srgbClr val="F0AD00">
                    <a:lumMod val="60000"/>
                    <a:lumOff val="40000"/>
                  </a:srgbClr>
                </a:solidFill>
              </a:rPr>
              <a:t>Formulation of precursor based on stoichiometry and concentration</a:t>
            </a:r>
          </a:p>
        </p:txBody>
      </p:sp>
    </p:spTree>
    <p:extLst>
      <p:ext uri="{BB962C8B-B14F-4D97-AF65-F5344CB8AC3E}">
        <p14:creationId xmlns:p14="http://schemas.microsoft.com/office/powerpoint/2010/main" val="26954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:\GSK-march-16\APS coatings SEM\DL-YZrO\1_m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0"/>
            <a:ext cx="3048000" cy="2286000"/>
          </a:xfrm>
          <a:prstGeom prst="rect">
            <a:avLst/>
          </a:prstGeom>
          <a:noFill/>
        </p:spPr>
      </p:pic>
      <p:pic>
        <p:nvPicPr>
          <p:cNvPr id="3" name="Picture 7" descr="I:\GSK-march-16\APS coatings SEM\DL-YZrO\1_m0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2000"/>
            <a:ext cx="3048000" cy="228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1" y="10668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Zr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1" y="1676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22860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76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600200" y="3276600"/>
          <a:ext cx="4648200" cy="3101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Graph" r:id="rId6" imgW="2194560" imgH="1463040" progId="Origin50.Graph">
                  <p:embed/>
                </p:oleObj>
              </mc:Choice>
              <mc:Fallback>
                <p:oleObj name="Graph" r:id="rId6" imgW="2194560" imgH="1463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276600"/>
                        <a:ext cx="4648200" cy="31010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7"/>
          <p:cNvSpPr txBox="1">
            <a:spLocks/>
          </p:cNvSpPr>
          <p:nvPr/>
        </p:nvSpPr>
        <p:spPr>
          <a:xfrm>
            <a:off x="2438400" y="152400"/>
            <a:ext cx="7543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Double layer APS Y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Zr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O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7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-YSZ</a:t>
            </a:r>
            <a:b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</a:br>
            <a:endParaRPr lang="en-US" dirty="0">
              <a:solidFill>
                <a:prstClr val="white"/>
              </a:solidFill>
              <a:effectLst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48400" y="3246438"/>
            <a:ext cx="4495800" cy="3611563"/>
          </a:xfrm>
        </p:spPr>
        <p:txBody>
          <a:bodyPr/>
          <a:lstStyle/>
          <a:p>
            <a:r>
              <a:rPr lang="en-US" sz="2000" b="0" dirty="0">
                <a:effectLst/>
              </a:rPr>
              <a:t>Thick layers of optimized RE </a:t>
            </a:r>
            <a:r>
              <a:rPr lang="en-US" sz="2000" b="0" dirty="0" err="1">
                <a:effectLst/>
              </a:rPr>
              <a:t>zirconate</a:t>
            </a:r>
            <a:r>
              <a:rPr lang="en-US" sz="2000" b="0" dirty="0">
                <a:effectLst/>
              </a:rPr>
              <a:t> </a:t>
            </a:r>
            <a:r>
              <a:rPr lang="en-US" sz="2000" b="0" dirty="0">
                <a:effectLst/>
              </a:rPr>
              <a:t>deposited </a:t>
            </a:r>
            <a:r>
              <a:rPr lang="en-US" sz="2000" b="0" dirty="0">
                <a:effectLst/>
              </a:rPr>
              <a:t>over YSZ on bond coated C263 substrate</a:t>
            </a:r>
          </a:p>
          <a:p>
            <a:r>
              <a:rPr lang="en-US" sz="2000" b="0" dirty="0">
                <a:effectLst/>
              </a:rPr>
              <a:t>Top layer exhibits the preferred phase and expected to provide resistance to CMAS</a:t>
            </a:r>
          </a:p>
          <a:p>
            <a:r>
              <a:rPr lang="en-US" sz="2000" b="0" dirty="0">
                <a:effectLst/>
              </a:rPr>
              <a:t>Interlayer compatibility between the top coat layers</a:t>
            </a:r>
            <a:endParaRPr lang="en-US" sz="2000" b="0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1800" y="9906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Zr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1800" y="19928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94" y="1219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3924" y="22860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438400" y="152400"/>
            <a:ext cx="7543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Double layer APS Gd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Zr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O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7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-YSZ</a:t>
            </a:r>
            <a:b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</a:br>
            <a:endParaRPr lang="en-US" dirty="0">
              <a:solidFill>
                <a:prstClr val="white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66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66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066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t="8928" r="5357"/>
          <a:stretch>
            <a:fillRect/>
          </a:stretch>
        </p:blipFill>
        <p:spPr bwMode="auto">
          <a:xfrm>
            <a:off x="1606178" y="3425262"/>
            <a:ext cx="4261222" cy="328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90801" y="1383268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Zr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1" y="19928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24384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1" y="1066800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Zr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2125" y="1981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5924" y="27548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6888" y="1524000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Zr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6412" y="2438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6" name="Content Placeholder 11"/>
          <p:cNvSpPr txBox="1">
            <a:spLocks/>
          </p:cNvSpPr>
          <p:nvPr/>
        </p:nvSpPr>
        <p:spPr>
          <a:xfrm>
            <a:off x="6248400" y="3551238"/>
            <a:ext cx="4495800" cy="36115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  <a:effectLst/>
              </a:rPr>
              <a:t>Single phased top layer of Gd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Zr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is known for the CMAS resistance</a:t>
            </a:r>
          </a:p>
          <a:p>
            <a:r>
              <a:rPr lang="en-US" sz="2000" b="0" dirty="0">
                <a:solidFill>
                  <a:prstClr val="white"/>
                </a:solidFill>
                <a:effectLst/>
              </a:rPr>
              <a:t>Interlayer compatibility between the top coat layers</a:t>
            </a:r>
          </a:p>
        </p:txBody>
      </p:sp>
    </p:spTree>
    <p:extLst>
      <p:ext uri="{BB962C8B-B14F-4D97-AF65-F5344CB8AC3E}">
        <p14:creationId xmlns:p14="http://schemas.microsoft.com/office/powerpoint/2010/main" val="33558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66"/>
            <a:ext cx="9144000" cy="543607"/>
          </a:xfrm>
        </p:spPr>
        <p:txBody>
          <a:bodyPr>
            <a:normAutofit fontScale="90000"/>
          </a:bodyPr>
          <a:lstStyle/>
          <a:p>
            <a:pPr algn="l"/>
            <a:r>
              <a:rPr lang="en-GB" b="0" dirty="0" smtClean="0">
                <a:solidFill>
                  <a:srgbClr val="000000"/>
                </a:solidFill>
                <a:latin typeface="Impact" panose="020B0806030902050204" pitchFamily="34" charset="0"/>
              </a:rPr>
              <a:t>Why now ? </a:t>
            </a:r>
            <a:endParaRPr lang="en-GB" b="0" dirty="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4630" y="685580"/>
            <a:ext cx="4433723" cy="2074120"/>
            <a:chOff x="282292" y="1498072"/>
            <a:chExt cx="4433723" cy="2074120"/>
          </a:xfrm>
        </p:grpSpPr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524562" y="1498072"/>
              <a:ext cx="4040188" cy="6397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0" u="sng" dirty="0">
                  <a:solidFill>
                    <a:srgbClr val="000000"/>
                  </a:solidFill>
                </a:rPr>
                <a:t>Axial Injection</a:t>
              </a:r>
              <a:endParaRPr lang="en-GB" b="0" u="sng" dirty="0">
                <a:solidFill>
                  <a:srgbClr val="000000"/>
                </a:solidFill>
              </a:endParaRPr>
            </a:p>
          </p:txBody>
        </p:sp>
        <p:sp>
          <p:nvSpPr>
            <p:cNvPr id="12" name="Content Placeholder 4"/>
            <p:cNvSpPr txBox="1">
              <a:spLocks/>
            </p:cNvSpPr>
            <p:nvPr/>
          </p:nvSpPr>
          <p:spPr>
            <a:xfrm>
              <a:off x="282292" y="2030267"/>
              <a:ext cx="4433723" cy="15419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C00000"/>
                </a:buClr>
              </a:pPr>
              <a:r>
                <a:rPr lang="en-GB" sz="1800" dirty="0">
                  <a:solidFill>
                    <a:schemeClr val="bg2">
                      <a:lumMod val="25000"/>
                    </a:schemeClr>
                  </a:solidFill>
                </a:rPr>
                <a:t>Injection into the centre of the plasma, coaxial to plasma flow</a:t>
              </a:r>
            </a:p>
            <a:p>
              <a:pPr>
                <a:buClr>
                  <a:srgbClr val="C00000"/>
                </a:buClr>
              </a:pPr>
              <a:r>
                <a:rPr lang="en-GB" sz="1800" dirty="0">
                  <a:solidFill>
                    <a:schemeClr val="bg2">
                      <a:lumMod val="25000"/>
                    </a:schemeClr>
                  </a:solidFill>
                </a:rPr>
                <a:t>Less sensitive to suspension properties and injection parameters</a:t>
              </a:r>
              <a:endParaRPr lang="en-GB" sz="1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371444" y="685581"/>
            <a:ext cx="4041775" cy="639763"/>
          </a:xfrm>
        </p:spPr>
        <p:txBody>
          <a:bodyPr>
            <a:normAutofit/>
          </a:bodyPr>
          <a:lstStyle/>
          <a:p>
            <a:pPr algn="ctr"/>
            <a:r>
              <a:rPr lang="en-GB" b="0" u="sng" dirty="0" smtClean="0">
                <a:solidFill>
                  <a:srgbClr val="000000"/>
                </a:solidFill>
              </a:rPr>
              <a:t>Radial Injection</a:t>
            </a:r>
            <a:endParaRPr lang="en-GB" b="0" u="sng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316063" y="1191616"/>
            <a:ext cx="4351937" cy="1568084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lr>
                <a:srgbClr val="C00000"/>
              </a:buClr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</a:rPr>
              <a:t>Injection in plasma plume periphery, 60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cs typeface="Arial"/>
              </a:rPr>
              <a:t>°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</a:rPr>
              <a:t>-90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cs typeface="Arial"/>
              </a:rPr>
              <a:t>° to flow</a:t>
            </a:r>
          </a:p>
          <a:p>
            <a:pPr>
              <a:spcBef>
                <a:spcPts val="400"/>
              </a:spcBef>
              <a:buClr>
                <a:srgbClr val="C00000"/>
              </a:buClr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</a:rPr>
              <a:t>Injection parameters require tuning and are sensitive to suspension parameters</a:t>
            </a:r>
            <a:endParaRPr lang="en-GB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1505" y="581803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Axial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feeding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particularly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ideal for solution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feedstock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more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effective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utilization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plasma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energy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capable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better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addressing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concerns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reduced</a:t>
            </a:r>
            <a:r>
              <a:rPr lang="sv-S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2">
                    <a:lumMod val="25000"/>
                  </a:schemeClr>
                </a:solidFill>
              </a:rPr>
              <a:t>productivity</a:t>
            </a:r>
            <a:endParaRPr lang="sv-SE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" name="Picture 2" descr="E:\Data\SPS-SPPS\Uni West\DSC_3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8250" b="16225"/>
          <a:stretch/>
        </p:blipFill>
        <p:spPr bwMode="auto">
          <a:xfrm>
            <a:off x="6409808" y="2808838"/>
            <a:ext cx="4177516" cy="27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167" r="2039"/>
          <a:stretch/>
        </p:blipFill>
        <p:spPr>
          <a:xfrm>
            <a:off x="1602931" y="2814457"/>
            <a:ext cx="4701541" cy="279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4649" y="505248"/>
            <a:ext cx="632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00FF"/>
                </a:solidFill>
              </a:rPr>
              <a:t>Axial feed, high power plasma spray systems are game changers </a:t>
            </a:r>
            <a:endParaRPr lang="en-IN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4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048" y="914400"/>
            <a:ext cx="3044952" cy="22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14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90801" y="115466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La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Ce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5494" y="1600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7924" y="22098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>
            <a:off x="2438400" y="152400"/>
            <a:ext cx="7543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Double layer APS La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Ce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O</a:t>
            </a:r>
            <a:r>
              <a:rPr lang="en-US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7</a:t>
            </a:r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-YSZ</a:t>
            </a:r>
            <a:b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</a:br>
            <a:endParaRPr lang="en-US" dirty="0">
              <a:solidFill>
                <a:prstClr val="white"/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3406"/>
          <a:stretch/>
        </p:blipFill>
        <p:spPr>
          <a:xfrm>
            <a:off x="1676401" y="3358487"/>
            <a:ext cx="4285397" cy="3347113"/>
          </a:xfrm>
          <a:prstGeom prst="rect">
            <a:avLst/>
          </a:prstGeom>
        </p:spPr>
      </p:pic>
      <p:sp>
        <p:nvSpPr>
          <p:cNvPr id="19" name="Content Placeholder 11"/>
          <p:cNvSpPr txBox="1">
            <a:spLocks/>
          </p:cNvSpPr>
          <p:nvPr/>
        </p:nvSpPr>
        <p:spPr>
          <a:xfrm>
            <a:off x="6096000" y="3352801"/>
            <a:ext cx="4495800" cy="3611563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</a:rPr>
              <a:t>In-house synthesized La</a:t>
            </a:r>
            <a:r>
              <a:rPr lang="en-US" sz="2000" kern="0" baseline="-25000" dirty="0">
                <a:solidFill>
                  <a:prstClr val="white"/>
                </a:solidFill>
              </a:rPr>
              <a:t>2</a:t>
            </a:r>
            <a:r>
              <a:rPr lang="en-US" sz="2000" kern="0" dirty="0">
                <a:solidFill>
                  <a:prstClr val="white"/>
                </a:solidFill>
              </a:rPr>
              <a:t>Ce</a:t>
            </a:r>
            <a:r>
              <a:rPr lang="en-US" sz="2000" kern="0" baseline="-25000" dirty="0">
                <a:solidFill>
                  <a:prstClr val="white"/>
                </a:solidFill>
              </a:rPr>
              <a:t>2</a:t>
            </a:r>
            <a:r>
              <a:rPr lang="en-US" sz="2000" kern="0" dirty="0">
                <a:solidFill>
                  <a:prstClr val="white"/>
                </a:solidFill>
              </a:rPr>
              <a:t>O</a:t>
            </a:r>
            <a:r>
              <a:rPr lang="en-US" sz="2000" kern="0" baseline="-25000" dirty="0">
                <a:solidFill>
                  <a:prstClr val="white"/>
                </a:solidFill>
              </a:rPr>
              <a:t>7</a:t>
            </a:r>
            <a:r>
              <a:rPr lang="en-US" sz="2000" kern="0" dirty="0">
                <a:solidFill>
                  <a:prstClr val="white"/>
                </a:solidFill>
              </a:rPr>
              <a:t> with  acceptable TBC characteristics shown good </a:t>
            </a:r>
            <a:r>
              <a:rPr lang="en-US" sz="2000" kern="0" dirty="0" err="1">
                <a:solidFill>
                  <a:prstClr val="white"/>
                </a:solidFill>
              </a:rPr>
              <a:t>coatability</a:t>
            </a:r>
            <a:r>
              <a:rPr lang="en-US" sz="2000" kern="0" dirty="0">
                <a:solidFill>
                  <a:prstClr val="white"/>
                </a:solidFill>
              </a:rPr>
              <a:t> as single or double layer</a:t>
            </a:r>
          </a:p>
        </p:txBody>
      </p:sp>
    </p:spTree>
    <p:extLst>
      <p:ext uri="{BB962C8B-B14F-4D97-AF65-F5344CB8AC3E}">
        <p14:creationId xmlns:p14="http://schemas.microsoft.com/office/powerpoint/2010/main" val="33954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78" y="1192800"/>
            <a:ext cx="288000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0" y="1192800"/>
            <a:ext cx="288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56" y="1192800"/>
            <a:ext cx="2880000" cy="21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624" y="16002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La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1.8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0.2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Ce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9294" y="2145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1724" y="27548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2209800" y="304800"/>
            <a:ext cx="7924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  <a:t>Double layer APS La</a:t>
            </a:r>
            <a:r>
              <a:rPr lang="en-US" sz="3200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1.8</a:t>
            </a:r>
            <a: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  <a:t>Gd</a:t>
            </a:r>
            <a:r>
              <a:rPr lang="en-US" sz="3200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0.2</a:t>
            </a:r>
            <a: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  <a:t>Ce</a:t>
            </a:r>
            <a:r>
              <a:rPr lang="en-US" sz="3200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2</a:t>
            </a:r>
            <a: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  <a:t>O</a:t>
            </a:r>
            <a:r>
              <a:rPr lang="en-US" sz="3200" baseline="-25000" dirty="0">
                <a:solidFill>
                  <a:prstClr val="white"/>
                </a:solidFill>
                <a:effectLst/>
                <a:cs typeface="Times New Roman" pitchFamily="18" charset="0"/>
              </a:rPr>
              <a:t>7</a:t>
            </a:r>
            <a: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  <a:t>-YSZ</a:t>
            </a:r>
            <a:br>
              <a:rPr lang="en-US" sz="3200" dirty="0">
                <a:solidFill>
                  <a:prstClr val="white"/>
                </a:solidFill>
                <a:effectLst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9824" y="16764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La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1.8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0.2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Ce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1" y="2526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3401" y="13716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La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1.8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0.2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Ce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O</a:t>
            </a:r>
            <a:r>
              <a:rPr lang="en-US" b="1" baseline="-25000" dirty="0">
                <a:solidFill>
                  <a:prstClr val="white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7071" y="2145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Times New Roman" pitchFamily="18" charset="0"/>
              </a:rPr>
              <a:t>YSZ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9501" y="29072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white"/>
                </a:solidFill>
                <a:cs typeface="Times New Roman" pitchFamily="18" charset="0"/>
              </a:rPr>
              <a:t>NiCoCrAlY</a:t>
            </a:r>
            <a:endParaRPr lang="en-US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r="5732"/>
          <a:stretch/>
        </p:blipFill>
        <p:spPr>
          <a:xfrm>
            <a:off x="1600200" y="3447366"/>
            <a:ext cx="3962400" cy="3258234"/>
          </a:xfrm>
          <a:prstGeom prst="rect">
            <a:avLst/>
          </a:prstGeom>
        </p:spPr>
      </p:pic>
      <p:sp>
        <p:nvSpPr>
          <p:cNvPr id="17" name="Content Placeholder 11"/>
          <p:cNvSpPr txBox="1">
            <a:spLocks/>
          </p:cNvSpPr>
          <p:nvPr/>
        </p:nvSpPr>
        <p:spPr>
          <a:xfrm>
            <a:off x="5638800" y="3551238"/>
            <a:ext cx="4953000" cy="3611563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</a:rPr>
              <a:t>In-house synthesized </a:t>
            </a:r>
            <a:r>
              <a:rPr lang="en-US" sz="2000" dirty="0">
                <a:solidFill>
                  <a:prstClr val="white"/>
                </a:solidFill>
                <a:cs typeface="Times New Roman" pitchFamily="18" charset="0"/>
              </a:rPr>
              <a:t>La</a:t>
            </a:r>
            <a:r>
              <a:rPr lang="en-US" sz="2000" baseline="-25000" dirty="0">
                <a:solidFill>
                  <a:prstClr val="white"/>
                </a:solidFill>
                <a:cs typeface="Times New Roman" pitchFamily="18" charset="0"/>
              </a:rPr>
              <a:t>1.8</a:t>
            </a:r>
            <a:r>
              <a:rPr lang="en-US" sz="2000" dirty="0">
                <a:solidFill>
                  <a:prstClr val="white"/>
                </a:solidFill>
                <a:cs typeface="Times New Roman" pitchFamily="18" charset="0"/>
              </a:rPr>
              <a:t>Gd</a:t>
            </a:r>
            <a:r>
              <a:rPr lang="en-US" sz="2000" baseline="-25000" dirty="0">
                <a:solidFill>
                  <a:prstClr val="white"/>
                </a:solidFill>
                <a:cs typeface="Times New Roman" pitchFamily="18" charset="0"/>
              </a:rPr>
              <a:t>0.2</a:t>
            </a:r>
            <a:r>
              <a:rPr lang="en-US" sz="2000" kern="0" dirty="0">
                <a:solidFill>
                  <a:prstClr val="white"/>
                </a:solidFill>
              </a:rPr>
              <a:t>Ce</a:t>
            </a:r>
            <a:r>
              <a:rPr lang="en-US" sz="2000" kern="0" baseline="-25000" dirty="0">
                <a:solidFill>
                  <a:prstClr val="white"/>
                </a:solidFill>
              </a:rPr>
              <a:t>2</a:t>
            </a:r>
            <a:r>
              <a:rPr lang="en-US" sz="2000" kern="0" dirty="0">
                <a:solidFill>
                  <a:prstClr val="white"/>
                </a:solidFill>
              </a:rPr>
              <a:t>O</a:t>
            </a:r>
            <a:r>
              <a:rPr lang="en-US" sz="2000" kern="0" baseline="-25000" dirty="0">
                <a:solidFill>
                  <a:prstClr val="white"/>
                </a:solidFill>
              </a:rPr>
              <a:t>7</a:t>
            </a:r>
            <a:r>
              <a:rPr lang="en-US" sz="2000" kern="0" dirty="0">
                <a:solidFill>
                  <a:prstClr val="white"/>
                </a:solidFill>
              </a:rPr>
              <a:t> also shown good </a:t>
            </a:r>
            <a:r>
              <a:rPr lang="en-US" sz="2000" kern="0" dirty="0" err="1">
                <a:solidFill>
                  <a:prstClr val="white"/>
                </a:solidFill>
              </a:rPr>
              <a:t>coatability</a:t>
            </a:r>
            <a:r>
              <a:rPr lang="en-US" sz="2000" kern="0" dirty="0">
                <a:solidFill>
                  <a:prstClr val="white"/>
                </a:solidFill>
              </a:rPr>
              <a:t> as single or double layer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</a:rPr>
              <a:t>Effectiveness against CMAS is under evaluation</a:t>
            </a:r>
          </a:p>
        </p:txBody>
      </p:sp>
    </p:spTree>
    <p:extLst>
      <p:ext uri="{BB962C8B-B14F-4D97-AF65-F5344CB8AC3E}">
        <p14:creationId xmlns:p14="http://schemas.microsoft.com/office/powerpoint/2010/main" val="33478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03287" y="274638"/>
            <a:ext cx="9587619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</a:rPr>
              <a:t>Development of Hybrid TBCs-Coating </a:t>
            </a:r>
            <a:r>
              <a:rPr lang="en-US" sz="2800" dirty="0" smtClean="0">
                <a:solidFill>
                  <a:prstClr val="white"/>
                </a:solidFill>
              </a:rPr>
              <a:t>formation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4343400" cy="5791200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5943600" y="1066801"/>
            <a:ext cx="47244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</a:rPr>
              <a:t>Involves simultaneous injection of powders and solution precursor salts to form micron-sized powder and nanostructured features respectively, within the microstructure</a:t>
            </a:r>
          </a:p>
          <a:p>
            <a:r>
              <a:rPr lang="en-US" sz="2000" b="0" dirty="0">
                <a:solidFill>
                  <a:prstClr val="white"/>
                </a:solidFill>
              </a:rPr>
              <a:t>Possibility of improved toughness, increase of CTE can be achieved with bimodal type of microstructures deposited through hybrid processing</a:t>
            </a:r>
          </a:p>
          <a:p>
            <a:pPr algn="just"/>
            <a:r>
              <a:rPr lang="en-US" sz="2000" b="0" dirty="0">
                <a:solidFill>
                  <a:prstClr val="white"/>
                </a:solidFill>
              </a:rPr>
              <a:t>Composite coatings prepared include 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Gd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Zr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+ YSZ (S), Y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Zr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7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 + YSZ (S), 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La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Ce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 + YSZ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 (S)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, La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1.8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Gd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0.2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Ce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2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cs typeface="Times New Roman" panose="02020603050405020304" pitchFamily="18" charset="0"/>
              </a:rPr>
              <a:t>7</a:t>
            </a:r>
            <a:r>
              <a:rPr lang="en-IN" sz="2000" b="0" dirty="0">
                <a:solidFill>
                  <a:prstClr val="white"/>
                </a:solidFill>
                <a:cs typeface="Times New Roman" panose="02020603050405020304" pitchFamily="18" charset="0"/>
              </a:rPr>
              <a:t> + YSZ </a:t>
            </a:r>
            <a:r>
              <a:rPr lang="en-IN" sz="2000" b="0" dirty="0">
                <a:solidFill>
                  <a:prstClr val="white"/>
                </a:solidFill>
                <a:effectLst/>
                <a:cs typeface="Times New Roman" panose="02020603050405020304" pitchFamily="18" charset="0"/>
              </a:rPr>
              <a:t> (S) </a:t>
            </a:r>
            <a:r>
              <a:rPr lang="en-US" sz="2000" b="0" dirty="0">
                <a:solidFill>
                  <a:prstClr val="white"/>
                </a:solidFill>
              </a:rPr>
              <a:t>coatings</a:t>
            </a:r>
          </a:p>
          <a:p>
            <a:pPr algn="just"/>
            <a:endParaRPr lang="en-US" sz="2000" b="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8140" y="6367046"/>
            <a:ext cx="2999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600" b="1" i="1" dirty="0">
                <a:solidFill>
                  <a:prstClr val="white"/>
                </a:solidFill>
              </a:rPr>
              <a:t>JTST, </a:t>
            </a:r>
            <a:r>
              <a:rPr lang="en-US" sz="1600" b="1" i="1" dirty="0">
                <a:solidFill>
                  <a:prstClr val="white"/>
                </a:solidFill>
              </a:rPr>
              <a:t> 24 (7), 1166-1186, 2015</a:t>
            </a:r>
            <a:endParaRPr lang="en-IN" sz="1600" b="1" i="1" baseline="-2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Gd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+YSZ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86317"/>
            <a:ext cx="2640000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986317"/>
            <a:ext cx="2640000" cy="19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25146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 dirty="0">
                <a:solidFill>
                  <a:prstClr val="white"/>
                </a:solidFill>
              </a:rPr>
              <a:t>Composite Gd</a:t>
            </a:r>
            <a:r>
              <a:rPr lang="en-IN" sz="2000" b="1" baseline="-25000" dirty="0">
                <a:solidFill>
                  <a:prstClr val="white"/>
                </a:solidFill>
              </a:rPr>
              <a:t>2</a:t>
            </a:r>
            <a:r>
              <a:rPr lang="en-IN" sz="2000" b="1" dirty="0">
                <a:solidFill>
                  <a:prstClr val="white"/>
                </a:solidFill>
              </a:rPr>
              <a:t>Zr</a:t>
            </a:r>
            <a:r>
              <a:rPr lang="en-IN" sz="2000" b="1" baseline="-25000" dirty="0">
                <a:solidFill>
                  <a:prstClr val="white"/>
                </a:solidFill>
              </a:rPr>
              <a:t>2</a:t>
            </a:r>
            <a:r>
              <a:rPr lang="en-IN" sz="2000" b="1" dirty="0">
                <a:solidFill>
                  <a:prstClr val="white"/>
                </a:solidFill>
              </a:rPr>
              <a:t>O</a:t>
            </a:r>
            <a:r>
              <a:rPr lang="en-IN" sz="2000" b="1" baseline="-25000" dirty="0">
                <a:solidFill>
                  <a:prstClr val="white"/>
                </a:solidFill>
              </a:rPr>
              <a:t>7</a:t>
            </a:r>
            <a:r>
              <a:rPr lang="en-IN" sz="2000" b="1" dirty="0">
                <a:solidFill>
                  <a:prstClr val="white"/>
                </a:solidFill>
              </a:rPr>
              <a:t>(P)+YSZ(S)</a:t>
            </a:r>
            <a:endParaRPr lang="en-IN" sz="2000" b="1" baseline="-25000" dirty="0">
              <a:solidFill>
                <a:prstClr val="white"/>
              </a:solidFill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1524000" y="4313238"/>
            <a:ext cx="9144000" cy="15541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  <a:effectLst/>
              </a:rPr>
              <a:t>Introduction of </a:t>
            </a:r>
            <a:r>
              <a:rPr lang="en-US" sz="2000" b="0" dirty="0" err="1">
                <a:solidFill>
                  <a:prstClr val="white"/>
                </a:solidFill>
                <a:effectLst/>
              </a:rPr>
              <a:t>nYSZ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in composite 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Gd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Zr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(P)+YSZ(S)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 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improved the coating hardness as well as toughness</a:t>
            </a:r>
            <a:endParaRPr lang="en-US" sz="2000" b="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6" name="Picture 4" descr="C:\Users\Dell\Desktop\Graph3.jpg"/>
          <p:cNvPicPr>
            <a:picLocks noChangeAspect="1" noChangeArrowheads="1"/>
          </p:cNvPicPr>
          <p:nvPr/>
        </p:nvPicPr>
        <p:blipFill rotWithShape="1">
          <a:blip r:embed="rId4" cstate="print"/>
          <a:srcRect l="11727" t="7269" r="6681" b="6661"/>
          <a:stretch/>
        </p:blipFill>
        <p:spPr bwMode="auto">
          <a:xfrm>
            <a:off x="6858000" y="990600"/>
            <a:ext cx="3810000" cy="314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1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824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1608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+YSZ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C:\Users\Dell\Desktop\YZ@.jpg"/>
          <p:cNvPicPr>
            <a:picLocks noChangeAspect="1" noChangeArrowheads="1"/>
          </p:cNvPicPr>
          <p:nvPr/>
        </p:nvPicPr>
        <p:blipFill rotWithShape="1">
          <a:blip r:embed="rId5" cstate="print"/>
          <a:srcRect l="6530" t="4545" r="6477" b="3867"/>
          <a:stretch/>
        </p:blipFill>
        <p:spPr bwMode="auto">
          <a:xfrm>
            <a:off x="1545609" y="3657600"/>
            <a:ext cx="4375084" cy="3070746"/>
          </a:xfrm>
          <a:prstGeom prst="rect">
            <a:avLst/>
          </a:prstGeom>
          <a:noFill/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867400" y="3657601"/>
            <a:ext cx="4800600" cy="762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</a:rPr>
              <a:t>Coatings with controlled porosity can be deposited </a:t>
            </a:r>
          </a:p>
          <a:p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1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9570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1-x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IN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I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+YSZ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9" descr="C:\Users\Dell\Desktop\GLC.jpg"/>
          <p:cNvPicPr>
            <a:picLocks noChangeAspect="1" noChangeArrowheads="1"/>
          </p:cNvPicPr>
          <p:nvPr/>
        </p:nvPicPr>
        <p:blipFill rotWithShape="1">
          <a:blip r:embed="rId5" cstate="print"/>
          <a:srcRect l="9001" r="6124"/>
          <a:stretch/>
        </p:blipFill>
        <p:spPr bwMode="auto">
          <a:xfrm>
            <a:off x="1695734" y="3429000"/>
            <a:ext cx="4019266" cy="3349252"/>
          </a:xfrm>
          <a:prstGeom prst="rect">
            <a:avLst/>
          </a:prstGeom>
          <a:noFill/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867400" y="3657601"/>
            <a:ext cx="4800600" cy="15541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0" dirty="0">
                <a:solidFill>
                  <a:prstClr val="white"/>
                </a:solidFill>
                <a:effectLst/>
              </a:rPr>
              <a:t>Optimized the composite coatings of </a:t>
            </a:r>
            <a:r>
              <a:rPr lang="en-IN" sz="2000" dirty="0">
                <a:solidFill>
                  <a:prstClr val="white"/>
                </a:solidFill>
                <a:effectLst/>
              </a:rPr>
              <a:t>(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La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x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Gd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1-x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)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Ce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O</a:t>
            </a:r>
            <a:r>
              <a:rPr lang="en-IN" sz="20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IN" sz="2000" b="0" dirty="0">
                <a:solidFill>
                  <a:prstClr val="white"/>
                </a:solidFill>
                <a:effectLst/>
              </a:rPr>
              <a:t>+YSZ  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with dual phase of fluorite and </a:t>
            </a:r>
            <a:r>
              <a:rPr lang="en-US" sz="2000" b="0" i="1" dirty="0">
                <a:solidFill>
                  <a:prstClr val="white"/>
                </a:solidFill>
                <a:effectLst/>
              </a:rPr>
              <a:t>t’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-ZrO</a:t>
            </a:r>
            <a:r>
              <a:rPr lang="en-US" sz="20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000" b="0" dirty="0">
                <a:solidFill>
                  <a:prstClr val="white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716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574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effectLst/>
                <a:cs typeface="Times New Roman" pitchFamily="18" charset="0"/>
              </a:rPr>
              <a:t>CMAS performance testing</a:t>
            </a:r>
            <a:endParaRPr lang="en-US" dirty="0">
              <a:solidFill>
                <a:prstClr val="white"/>
              </a:solidFill>
              <a:effectLst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41763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b="0" dirty="0">
                <a:solidFill>
                  <a:prstClr val="white"/>
                </a:solidFill>
                <a:effectLst/>
              </a:rPr>
              <a:t>Thermal cyclic studies with CMAS @ 1150</a:t>
            </a:r>
            <a:r>
              <a:rPr lang="en-US" sz="2400" b="0" baseline="30000" dirty="0">
                <a:solidFill>
                  <a:prstClr val="white"/>
                </a:solidFill>
                <a:effectLst/>
              </a:rPr>
              <a:t>o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C for various layered and composite coatings is in progress </a:t>
            </a:r>
          </a:p>
          <a:p>
            <a:r>
              <a:rPr lang="en-US" sz="2400" b="0" dirty="0">
                <a:solidFill>
                  <a:prstClr val="white"/>
                </a:solidFill>
                <a:effectLst/>
              </a:rPr>
              <a:t>Based on the preliminary evaluation, layered coatings of 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(La</a:t>
            </a:r>
            <a:r>
              <a:rPr lang="en-IN" sz="2400" b="0" baseline="-25000" dirty="0">
                <a:solidFill>
                  <a:prstClr val="white"/>
                </a:solidFill>
                <a:effectLst/>
              </a:rPr>
              <a:t>x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Gd</a:t>
            </a:r>
            <a:r>
              <a:rPr lang="en-IN" sz="2400" b="0" baseline="-25000" dirty="0">
                <a:solidFill>
                  <a:prstClr val="white"/>
                </a:solidFill>
                <a:effectLst/>
              </a:rPr>
              <a:t>1-x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)</a:t>
            </a:r>
            <a:r>
              <a:rPr lang="en-IN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Ce</a:t>
            </a:r>
            <a:r>
              <a:rPr lang="en-IN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O</a:t>
            </a:r>
            <a:r>
              <a:rPr lang="en-IN" sz="24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IN" sz="2400" b="0" dirty="0">
                <a:solidFill>
                  <a:prstClr val="white"/>
                </a:solidFill>
                <a:effectLst/>
              </a:rPr>
              <a:t>-YSZ, 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Y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Zr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 – YSZ and Gd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Zr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2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O</a:t>
            </a:r>
            <a:r>
              <a:rPr lang="en-US" sz="2400" b="0" baseline="-25000" dirty="0">
                <a:solidFill>
                  <a:prstClr val="white"/>
                </a:solidFill>
                <a:effectLst/>
              </a:rPr>
              <a:t>7</a:t>
            </a:r>
            <a:r>
              <a:rPr lang="en-US" sz="2400" b="0" dirty="0">
                <a:solidFill>
                  <a:prstClr val="white"/>
                </a:solidFill>
                <a:effectLst/>
              </a:rPr>
              <a:t> – YSZ appear to show relatively better resistance to spallation</a:t>
            </a:r>
          </a:p>
          <a:p>
            <a:endParaRPr lang="en-US" sz="2400" b="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6180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249379" y="187111"/>
            <a:ext cx="9804903" cy="1143000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US" sz="2800" dirty="0">
                <a:solidFill>
                  <a:prstClr val="white"/>
                </a:solidFill>
                <a:effectLst/>
                <a:cs typeface="Times New Roman" pitchFamily="18" charset="0"/>
              </a:rPr>
              <a:t>CMAS performance testing with DL SPPS REO-APS YSZ</a:t>
            </a:r>
            <a:br>
              <a:rPr lang="en-US" sz="2800" dirty="0">
                <a:solidFill>
                  <a:prstClr val="white"/>
                </a:solidFill>
                <a:effectLst/>
                <a:cs typeface="Times New Roman" pitchFamily="18" charset="0"/>
              </a:rPr>
            </a:br>
            <a:endParaRPr lang="en-US" sz="2800" dirty="0">
              <a:solidFill>
                <a:prstClr val="white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00" y="1066800"/>
            <a:ext cx="2880000" cy="21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066800"/>
            <a:ext cx="29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prstClr val="white"/>
                </a:solidFill>
              </a:rPr>
              <a:t>Layered SPPS La</a:t>
            </a:r>
            <a:r>
              <a:rPr lang="en-US" sz="1400" b="1" i="1" baseline="-25000" dirty="0">
                <a:solidFill>
                  <a:prstClr val="white"/>
                </a:solidFill>
              </a:rPr>
              <a:t>2</a:t>
            </a:r>
            <a:r>
              <a:rPr lang="en-US" sz="1400" b="1" i="1" dirty="0">
                <a:solidFill>
                  <a:prstClr val="white"/>
                </a:solidFill>
              </a:rPr>
              <a:t>Ce</a:t>
            </a:r>
            <a:r>
              <a:rPr lang="en-US" sz="1400" b="1" i="1" baseline="-25000" dirty="0">
                <a:solidFill>
                  <a:prstClr val="white"/>
                </a:solidFill>
              </a:rPr>
              <a:t>2</a:t>
            </a:r>
            <a:r>
              <a:rPr lang="en-US" sz="1400" b="1" i="1" dirty="0">
                <a:solidFill>
                  <a:prstClr val="white"/>
                </a:solidFill>
              </a:rPr>
              <a:t>O</a:t>
            </a:r>
            <a:r>
              <a:rPr lang="en-US" sz="1400" b="1" i="1" baseline="-25000" dirty="0">
                <a:solidFill>
                  <a:prstClr val="white"/>
                </a:solidFill>
              </a:rPr>
              <a:t>7</a:t>
            </a:r>
            <a:r>
              <a:rPr lang="en-US" sz="1400" b="1" i="1" dirty="0">
                <a:solidFill>
                  <a:prstClr val="white"/>
                </a:solidFill>
              </a:rPr>
              <a:t>-APS YSZ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81400" y="-1333500"/>
          <a:ext cx="5562600" cy="621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Graph" r:id="rId4" imgW="4023360" imgH="4023360" progId="Origin50.Graph">
                  <p:embed/>
                </p:oleObj>
              </mc:Choice>
              <mc:Fallback>
                <p:oleObj name="Graph" r:id="rId4" imgW="4023360" imgH="40233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-1333500"/>
                        <a:ext cx="5562600" cy="621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G:\LC-CMAS sem\3_m0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733800"/>
            <a:ext cx="2640000" cy="1980000"/>
          </a:xfrm>
          <a:prstGeom prst="rect">
            <a:avLst/>
          </a:prstGeom>
          <a:noFill/>
        </p:spPr>
      </p:pic>
      <p:pic>
        <p:nvPicPr>
          <p:cNvPr id="8" name="Picture 3" descr="G:\LC-CMAS sem\1_m07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3733800"/>
            <a:ext cx="2640000" cy="1980000"/>
          </a:xfrm>
          <a:prstGeom prst="rect">
            <a:avLst/>
          </a:prstGeom>
          <a:noFill/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1524000" y="5791200"/>
            <a:ext cx="906780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Coating survived without any spallation after 10 cycles without any significant increase in density within YSZ layer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The layer of La</a:t>
            </a:r>
            <a:r>
              <a:rPr lang="en-US" sz="1800" baseline="-25000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Ce</a:t>
            </a:r>
            <a:r>
              <a:rPr lang="en-US" sz="1800" baseline="-25000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O</a:t>
            </a:r>
            <a:r>
              <a:rPr lang="en-US" sz="1800" baseline="-25000" dirty="0">
                <a:solidFill>
                  <a:prstClr val="black"/>
                </a:solidFill>
              </a:rPr>
              <a:t>7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observed to prevent the infiltration of CMAS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2286000" y="32004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6250" y="1124634"/>
            <a:ext cx="2151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Thermal cycled at 1150°C for 10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hrs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(10 cycles) with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Laki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volcanic ash loading of 4 mg/cm</a:t>
            </a:r>
            <a:r>
              <a:rPr lang="en-US" baseline="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6699" r="7143" b="11231"/>
          <a:stretch/>
        </p:blipFill>
        <p:spPr>
          <a:xfrm>
            <a:off x="7092286" y="3432959"/>
            <a:ext cx="3562066" cy="24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767" y="142592"/>
            <a:ext cx="11932467" cy="65728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01" y="572685"/>
            <a:ext cx="7618095" cy="57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1947" y="5617446"/>
            <a:ext cx="886810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Hekla Ash @ </a:t>
            </a:r>
            <a:r>
              <a:rPr lang="en-US" sz="2400" b="1" dirty="0" smtClean="0"/>
              <a:t>1150</a:t>
            </a:r>
            <a:r>
              <a:rPr lang="en-US" sz="2400" b="1" dirty="0" smtClean="0">
                <a:latin typeface="Garamond" panose="02020404030301010803" pitchFamily="18" charset="0"/>
              </a:rPr>
              <a:t>º</a:t>
            </a:r>
            <a:r>
              <a:rPr lang="en-US" sz="2400" b="1" dirty="0" smtClean="0"/>
              <a:t>C </a:t>
            </a:r>
            <a:r>
              <a:rPr lang="en-US" sz="2400" b="1" dirty="0"/>
              <a:t>exposed for 1 </a:t>
            </a:r>
            <a:r>
              <a:rPr lang="en-US" sz="2400" b="1" dirty="0" smtClean="0"/>
              <a:t>hour (isothermal treatment)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895518" y="246249"/>
            <a:ext cx="6400964" cy="5001955"/>
            <a:chOff x="4257511" y="917769"/>
            <a:chExt cx="6400964" cy="5001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511" y="917769"/>
              <a:ext cx="2809740" cy="500195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072188" y="1657350"/>
              <a:ext cx="1685925" cy="285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957888" y="2886075"/>
              <a:ext cx="1800225" cy="57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929313" y="3871913"/>
              <a:ext cx="1828800" cy="100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58113" y="1472684"/>
              <a:ext cx="278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YSZ</a:t>
              </a:r>
              <a:endParaRPr lang="en-US" sz="2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81939" y="2751247"/>
              <a:ext cx="1390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GZ/YSZ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58113" y="3823421"/>
              <a:ext cx="2900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GZ dense/GZ/YSZ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080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38" y="854412"/>
            <a:ext cx="6798105" cy="3726716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524000" y="19048"/>
            <a:ext cx="9144000" cy="9765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000" dirty="0">
                <a:solidFill>
                  <a:srgbClr val="000000"/>
                </a:solidFill>
                <a:latin typeface="Impact" pitchFamily="34" charset="0"/>
              </a:rPr>
              <a:t>Deposition Efficiency: SPS vs. SPPS,</a:t>
            </a:r>
          </a:p>
          <a:p>
            <a:pPr algn="l">
              <a:defRPr/>
            </a:pPr>
            <a:r>
              <a:rPr lang="en-US" sz="3000" dirty="0">
                <a:solidFill>
                  <a:srgbClr val="000000"/>
                </a:solidFill>
                <a:latin typeface="Impact" pitchFamily="34" charset="0"/>
              </a:rPr>
              <a:t>effect of plasma power &amp; spray distance</a:t>
            </a:r>
          </a:p>
          <a:p>
            <a:pPr algn="l">
              <a:defRPr/>
            </a:pPr>
            <a:endParaRPr lang="en-US" sz="30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2024" y="1268761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>
                <a:solidFill>
                  <a:srgbClr val="0000FF"/>
                </a:solidFill>
              </a:rPr>
              <a:t>M.Marr et al., J. Power Sources, 245 (2014) 398</a:t>
            </a:r>
            <a:endParaRPr lang="sv-SE" sz="1200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2929" y="4425828"/>
            <a:ext cx="81444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0000FF"/>
                </a:solidFill>
              </a:rPr>
              <a:t>Many interesting observations: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High deposition efficiencies achievable with solution-based precursors 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Plasma power &amp; spray distance can play a dominant role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Particularly in case of solution </a:t>
            </a:r>
            <a:r>
              <a:rPr lang="en-IN" dirty="0" err="1">
                <a:solidFill>
                  <a:schemeClr val="bg2">
                    <a:lumMod val="25000"/>
                  </a:schemeClr>
                </a:solidFill>
              </a:rPr>
              <a:t>precurors</a:t>
            </a: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 – beyond certain threshold power level, DE for solution precursors can be attractive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Dramatic drop in DE at very high spray distance indicative of </a:t>
            </a:r>
            <a:r>
              <a:rPr lang="en-IN" dirty="0" err="1">
                <a:solidFill>
                  <a:schemeClr val="bg2">
                    <a:lumMod val="25000"/>
                  </a:schemeClr>
                </a:solidFill>
              </a:rPr>
              <a:t>resolidification</a:t>
            </a:r>
            <a:r>
              <a:rPr lang="en-IN" dirty="0">
                <a:solidFill>
                  <a:schemeClr val="bg2">
                    <a:lumMod val="25000"/>
                  </a:schemeClr>
                </a:solidFill>
              </a:rPr>
              <a:t> prior to impact</a:t>
            </a:r>
            <a:endParaRPr lang="en-IN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04112" y="1724820"/>
            <a:ext cx="1224136" cy="28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04112" y="1916832"/>
            <a:ext cx="1944216" cy="15841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112224" y="1916832"/>
            <a:ext cx="936104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904312" y="1916832"/>
            <a:ext cx="144016" cy="15841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220" y="5358875"/>
            <a:ext cx="613418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Porosity measurement of the as sprayed TBCs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0" y="929104"/>
            <a:ext cx="6961809" cy="4086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7677" y="1757362"/>
            <a:ext cx="4758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Porosity content of the as sprayed TBCs was measured using 2 methods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Porosity values of the TBCs lie in the range of 18-22 Vol.%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95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8510" y="6148031"/>
            <a:ext cx="3645806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XRD of the as sprayed TBCs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82"/>
            <a:ext cx="7401981" cy="4630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1981" y="1757362"/>
            <a:ext cx="4758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XRD analysis of </a:t>
            </a:r>
            <a:r>
              <a:rPr lang="en-US" sz="2000" b="1" dirty="0"/>
              <a:t>GZ based TBCs </a:t>
            </a:r>
            <a:r>
              <a:rPr lang="en-US" sz="2000" b="1" dirty="0" smtClean="0"/>
              <a:t>showed a cubic defect fluorite structure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In the case of YSZ, a tetragonal prime phase was observed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541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767" y="142592"/>
            <a:ext cx="11932467" cy="65728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10" y="1793551"/>
            <a:ext cx="11919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Axial </a:t>
            </a:r>
            <a:r>
              <a:rPr lang="en-US" sz="3600" b="1" dirty="0" smtClean="0"/>
              <a:t>Suspension </a:t>
            </a:r>
            <a:r>
              <a:rPr lang="en-US" sz="3600" b="1" dirty="0"/>
              <a:t>Plasma </a:t>
            </a:r>
            <a:r>
              <a:rPr lang="en-US" sz="3600" b="1" dirty="0" smtClean="0"/>
              <a:t>Sprayed </a:t>
            </a:r>
          </a:p>
          <a:p>
            <a:pPr algn="ctr"/>
            <a:r>
              <a:rPr lang="en-US" sz="3600" b="1" dirty="0" smtClean="0"/>
              <a:t>Gadolinium </a:t>
            </a:r>
            <a:r>
              <a:rPr lang="en-US" sz="3600" b="1" dirty="0" err="1" smtClean="0"/>
              <a:t>Zirconate</a:t>
            </a:r>
            <a:r>
              <a:rPr lang="en-US" sz="3600" b="1" dirty="0" smtClean="0"/>
              <a:t>-based TBCs </a:t>
            </a:r>
            <a:r>
              <a:rPr lang="en-US" sz="3600" b="1" dirty="0"/>
              <a:t>for </a:t>
            </a:r>
            <a:r>
              <a:rPr lang="en-US" sz="3600" b="1" dirty="0" smtClean="0"/>
              <a:t>Combating </a:t>
            </a:r>
            <a:r>
              <a:rPr lang="en-US" sz="3600" b="1" dirty="0"/>
              <a:t>CMAS </a:t>
            </a:r>
            <a:r>
              <a:rPr lang="en-US" sz="3600" b="1" dirty="0" smtClean="0"/>
              <a:t>Attack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413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42" y="1144167"/>
            <a:ext cx="61285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2619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Lower thermal conductivity than YSZ</a:t>
            </a:r>
          </a:p>
          <a:p>
            <a:pPr marL="442913" indent="-2619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Excellent phase stability</a:t>
            </a:r>
          </a:p>
          <a:p>
            <a:pPr marL="442913" indent="-261938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Better CMAS attack resistance than YSZ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Why </a:t>
            </a:r>
            <a:r>
              <a:rPr lang="en-US" sz="3200" b="1" dirty="0">
                <a:solidFill>
                  <a:prstClr val="black"/>
                </a:solidFill>
              </a:rPr>
              <a:t>Double layer </a:t>
            </a:r>
            <a:r>
              <a:rPr lang="en-US" sz="3200" b="1" dirty="0" smtClean="0">
                <a:solidFill>
                  <a:prstClr val="black"/>
                </a:solidFill>
              </a:rPr>
              <a:t>GZ/YSZ?</a:t>
            </a:r>
            <a:endParaRPr lang="en-US" sz="3200" b="1" dirty="0">
              <a:solidFill>
                <a:prstClr val="black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GZ has a lower fracture toughness than the conventionally used 8YSZ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GZ also reported to react with alumina (TGO) at high temperature, leading to formation of GdAlO</a:t>
            </a:r>
            <a:r>
              <a:rPr lang="en-US" sz="2000" baseline="-25000" dirty="0" smtClean="0">
                <a:solidFill>
                  <a:prstClr val="black"/>
                </a:solidFill>
              </a:rPr>
              <a:t>3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Therefore, GZ/YSZ double layered TBCs with 8YSZ as the intermediate layer appears more promising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14313"/>
            <a:ext cx="5001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 Why Gadolinium </a:t>
            </a:r>
            <a:r>
              <a:rPr lang="en-US" sz="3200" b="1" dirty="0" err="1">
                <a:solidFill>
                  <a:prstClr val="black"/>
                </a:solidFill>
              </a:rPr>
              <a:t>Zirconate</a:t>
            </a:r>
            <a:r>
              <a:rPr lang="en-US" sz="3200" b="1" dirty="0" smtClean="0">
                <a:solidFill>
                  <a:prstClr val="black"/>
                </a:solidFill>
              </a:rPr>
              <a:t>?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186488" y="1618653"/>
            <a:ext cx="5860086" cy="3382341"/>
            <a:chOff x="5986272" y="1618653"/>
            <a:chExt cx="6060302" cy="3651923"/>
          </a:xfrm>
        </p:grpSpPr>
        <p:grpSp>
          <p:nvGrpSpPr>
            <p:cNvPr id="8" name="Group 7"/>
            <p:cNvGrpSpPr/>
            <p:nvPr/>
          </p:nvGrpSpPr>
          <p:grpSpPr>
            <a:xfrm>
              <a:off x="5986272" y="1618653"/>
              <a:ext cx="6060302" cy="3651923"/>
              <a:chOff x="6254495" y="1563375"/>
              <a:chExt cx="5938065" cy="34932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4495" y="1563375"/>
                <a:ext cx="5835361" cy="300862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865386" y="4579804"/>
                <a:ext cx="5327174" cy="476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sz="1200" b="1" dirty="0"/>
                  <a:t>Vassen et al</a:t>
                </a:r>
                <a:r>
                  <a:rPr lang="en-US" sz="1200" b="1" dirty="0" smtClean="0"/>
                  <a:t>. ‘</a:t>
                </a:r>
                <a:r>
                  <a:rPr lang="en-US" sz="1200" b="1" dirty="0"/>
                  <a:t>Overview on advanced thermal barrier </a:t>
                </a:r>
                <a:r>
                  <a:rPr lang="en-US" sz="1200" b="1" dirty="0" smtClean="0"/>
                  <a:t>coatings’ Surf. Coat. Technol., Vol. 205, 2010</a:t>
                </a:r>
                <a:endParaRPr lang="en-US" sz="1200" b="1" dirty="0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9546336" y="2499360"/>
              <a:ext cx="1354023" cy="329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491827" y="3467066"/>
              <a:ext cx="1354023" cy="329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4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49" y="633653"/>
            <a:ext cx="1114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Why Suspension Plasma Spray (SPS)???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8589" y="1524493"/>
            <a:ext cx="10160645" cy="5097263"/>
            <a:chOff x="1115577" y="1524493"/>
            <a:chExt cx="10160645" cy="5097263"/>
          </a:xfrm>
        </p:grpSpPr>
        <p:grpSp>
          <p:nvGrpSpPr>
            <p:cNvPr id="5" name="Group 4"/>
            <p:cNvGrpSpPr/>
            <p:nvPr/>
          </p:nvGrpSpPr>
          <p:grpSpPr>
            <a:xfrm>
              <a:off x="1115577" y="1524493"/>
              <a:ext cx="10160645" cy="5097263"/>
              <a:chOff x="1890140" y="1367325"/>
              <a:chExt cx="10160645" cy="509726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890140" y="1367325"/>
                <a:ext cx="7777331" cy="5097263"/>
                <a:chOff x="1890140" y="1695950"/>
                <a:chExt cx="7777331" cy="5097263"/>
              </a:xfrm>
            </p:grpSpPr>
            <p:pic>
              <p:nvPicPr>
                <p:cNvPr id="10" name="Picture 3" descr="T:\ASHISH\PTC\SMT_28\Image(x300)_1.t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0140" y="1706851"/>
                  <a:ext cx="2905981" cy="19517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4156" y="1695950"/>
                  <a:ext cx="2803315" cy="1934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6864156" y="3448209"/>
                  <a:ext cx="2803315" cy="2308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 smtClean="0">
                      <a:solidFill>
                        <a:prstClr val="black"/>
                      </a:solidFill>
                    </a:rPr>
                    <a:t>Courtesy, N.P. Padture et al, Ohio State university </a:t>
                  </a:r>
                  <a:endParaRPr lang="sv-SE" sz="9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297454" y="3665688"/>
                  <a:ext cx="2109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prstClr val="black"/>
                      </a:solidFill>
                    </a:rPr>
                    <a:t>APS Microstructure</a:t>
                  </a:r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048199" y="3674559"/>
                  <a:ext cx="24472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prstClr val="black"/>
                      </a:solidFill>
                    </a:rPr>
                    <a:t>EB-PVD  Microstructure</a:t>
                  </a:r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2183" y="4181059"/>
                  <a:ext cx="3036819" cy="2276131"/>
                </a:xfrm>
                <a:prstGeom prst="rect">
                  <a:avLst/>
                </a:prstGeom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3352183" y="6226358"/>
                  <a:ext cx="3036819" cy="2308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 smtClean="0">
                      <a:solidFill>
                        <a:prstClr val="black"/>
                      </a:solidFill>
                    </a:rPr>
                    <a:t>Courtesy, S. Mahade et </a:t>
                  </a:r>
                  <a:r>
                    <a:rPr lang="en-US" sz="900" dirty="0">
                      <a:solidFill>
                        <a:prstClr val="black"/>
                      </a:solidFill>
                    </a:rPr>
                    <a:t>al., </a:t>
                  </a:r>
                  <a:r>
                    <a:rPr lang="en-US" sz="900" dirty="0" smtClean="0">
                      <a:solidFill>
                        <a:prstClr val="black"/>
                      </a:solidFill>
                    </a:rPr>
                    <a:t>2015, University West</a:t>
                  </a:r>
                  <a:endParaRPr lang="en-US" sz="9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485412" y="6423881"/>
                  <a:ext cx="27703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prstClr val="black"/>
                      </a:solidFill>
                    </a:rPr>
                    <a:t>SPS Microstructure</a:t>
                  </a:r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6436002" y="4440387"/>
                <a:ext cx="56147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 dirty="0" smtClean="0"/>
                  <a:t>SPS mimics EB-PVD to generate a columnar microstructure and also yields a lower thermal conductivity</a:t>
                </a:r>
                <a:endParaRPr lang="en-US" sz="2000" b="1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18607" y="3276752"/>
              <a:ext cx="2905981" cy="2308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Courtesy, N. Curry et al, University west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95920" y="2198083"/>
            <a:ext cx="248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High strain tolerance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69405" y="2142799"/>
            <a:ext cx="262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Low thermal conductivity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429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80" y="633653"/>
            <a:ext cx="1206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Calibri"/>
              </a:rPr>
              <a:t>Suspension </a:t>
            </a:r>
            <a:r>
              <a:rPr lang="en-US" sz="3200" b="1" spc="-20" dirty="0" smtClean="0">
                <a:solidFill>
                  <a:prstClr val="black"/>
                </a:solidFill>
                <a:cs typeface="Calibri"/>
              </a:rPr>
              <a:t>plasma</a:t>
            </a:r>
            <a:r>
              <a:rPr lang="en-US" sz="3200" b="1" spc="5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3200" b="1" spc="-20" dirty="0">
                <a:solidFill>
                  <a:prstClr val="black"/>
                </a:solidFill>
                <a:cs typeface="Calibri"/>
              </a:rPr>
              <a:t>spraying </a:t>
            </a:r>
            <a:r>
              <a:rPr lang="en-US" sz="3200" b="1" spc="-15" dirty="0" smtClean="0">
                <a:solidFill>
                  <a:prstClr val="black"/>
                </a:solidFill>
                <a:cs typeface="Calibri"/>
              </a:rPr>
              <a:t>(</a:t>
            </a:r>
            <a:r>
              <a:rPr lang="en-US" sz="3200" b="1" spc="-20" dirty="0" smtClean="0">
                <a:solidFill>
                  <a:prstClr val="black"/>
                </a:solidFill>
                <a:cs typeface="Calibri"/>
              </a:rPr>
              <a:t>liquid feedstock)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61"/>
          <p:cNvGraphicFramePr>
            <a:graphicFrameLocks noGrp="1"/>
          </p:cNvGraphicFramePr>
          <p:nvPr>
            <p:extLst/>
          </p:nvPr>
        </p:nvGraphicFramePr>
        <p:xfrm>
          <a:off x="6189720" y="1729081"/>
          <a:ext cx="5889614" cy="1889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4549"/>
                <a:gridCol w="3505065"/>
              </a:tblGrid>
              <a:tr h="579120">
                <a:tc>
                  <a:txBody>
                    <a:bodyPr/>
                    <a:lstStyle/>
                    <a:p>
                      <a:pPr marL="280035" marR="279400" indent="173355" algn="ctr">
                        <a:lnSpc>
                          <a:spcPct val="100000"/>
                        </a:lnSpc>
                      </a:pPr>
                      <a:r>
                        <a:rPr sz="1600" b="0" dirty="0" smtClean="0">
                          <a:latin typeface="Arial"/>
                          <a:cs typeface="Arial"/>
                        </a:rPr>
                        <a:t>Fee</a:t>
                      </a:r>
                      <a:r>
                        <a:rPr sz="1600" b="0" spc="-5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st</a:t>
                      </a:r>
                      <a:r>
                        <a:rPr sz="1600" b="0" spc="-10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ck</a:t>
                      </a:r>
                      <a:r>
                        <a:rPr sz="1600" b="0" spc="20" dirty="0" smtClean="0">
                          <a:latin typeface="Arial"/>
                          <a:cs typeface="Arial"/>
                        </a:rPr>
                        <a:t> 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sv-SE" sz="1600" b="1" dirty="0" smtClean="0">
                          <a:latin typeface="Arial"/>
                          <a:cs typeface="Arial"/>
                        </a:rPr>
                        <a:t>Suspension (Liquid feedstock)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marL="821055" marR="254635" indent="-564515" algn="ctr">
                        <a:lnSpc>
                          <a:spcPct val="100000"/>
                        </a:lnSpc>
                      </a:pPr>
                      <a:r>
                        <a:rPr sz="1600" b="0" dirty="0" smtClean="0">
                          <a:latin typeface="Arial"/>
                          <a:cs typeface="Arial"/>
                        </a:rPr>
                        <a:t>Po</a:t>
                      </a:r>
                      <a:r>
                        <a:rPr sz="1600" b="0" spc="40" dirty="0" smtClean="0">
                          <a:latin typeface="Arial"/>
                          <a:cs typeface="Arial"/>
                        </a:rPr>
                        <a:t>w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der</a:t>
                      </a:r>
                      <a:r>
                        <a:rPr sz="1600" b="0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particle size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6379" algn="ctr">
                        <a:lnSpc>
                          <a:spcPct val="100000"/>
                        </a:lnSpc>
                      </a:pPr>
                      <a:r>
                        <a:rPr lang="sv-SE" sz="1600" b="1" dirty="0" smtClean="0">
                          <a:latin typeface="Arial"/>
                          <a:cs typeface="Arial"/>
                        </a:rPr>
                        <a:t>Finer </a:t>
                      </a:r>
                      <a:r>
                        <a:rPr sz="1600" b="1" spc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sz="1600" b="1" spc="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sv-SE" sz="1600" b="1" spc="0" dirty="0" smtClean="0">
                          <a:latin typeface="Arial"/>
                          <a:cs typeface="Arial"/>
                        </a:rPr>
                        <a:t>&lt; 1µm</a:t>
                      </a:r>
                      <a:r>
                        <a:rPr sz="1600" b="1" spc="0" dirty="0" smtClean="0">
                          <a:latin typeface="Arial"/>
                          <a:cs typeface="Arial"/>
                        </a:rPr>
                        <a:t>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768">
                <a:tc>
                  <a:txBody>
                    <a:bodyPr/>
                    <a:lstStyle/>
                    <a:p>
                      <a:pPr marL="167005" algn="ctr">
                        <a:lnSpc>
                          <a:spcPct val="100000"/>
                        </a:lnSpc>
                      </a:pPr>
                      <a:r>
                        <a:rPr sz="1600" b="0" dirty="0" smtClean="0">
                          <a:latin typeface="Arial"/>
                          <a:cs typeface="Arial"/>
                        </a:rPr>
                        <a:t>Coa</a:t>
                      </a:r>
                      <a:r>
                        <a:rPr sz="1600" b="0" spc="-10" dirty="0" smtClean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ing</a:t>
                      </a:r>
                      <a:r>
                        <a:rPr sz="1600" b="0" spc="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sv-SE" sz="1600" b="0" spc="15" dirty="0" smtClean="0">
                          <a:latin typeface="Arial"/>
                          <a:cs typeface="Arial"/>
                        </a:rPr>
                        <a:t>micro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struc</a:t>
                      </a:r>
                      <a:r>
                        <a:rPr sz="1600" b="0" spc="-10" dirty="0" smtClean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0" spc="0" dirty="0" smtClean="0">
                          <a:latin typeface="Arial"/>
                          <a:cs typeface="Arial"/>
                        </a:rPr>
                        <a:t>ure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0575" algn="ctr">
                        <a:lnSpc>
                          <a:spcPct val="100000"/>
                        </a:lnSpc>
                      </a:pPr>
                      <a:r>
                        <a:rPr lang="sv-SE" sz="1600" b="1" dirty="0" smtClean="0">
                          <a:latin typeface="Arial"/>
                          <a:cs typeface="Arial"/>
                        </a:rPr>
                        <a:t>Fine structured &amp; Columnar</a:t>
                      </a:r>
                      <a:r>
                        <a:rPr lang="sv-SE" sz="1600" b="1" baseline="0" dirty="0" smtClean="0">
                          <a:latin typeface="Arial"/>
                          <a:cs typeface="Arial"/>
                        </a:rPr>
                        <a:t> (can be altered based on parameters)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58911" y="1291424"/>
            <a:ext cx="315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Process Characteristics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7800" y="6498336"/>
            <a:ext cx="563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Cross sectional SEM micrograph of SPS deposited TBC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7820" y="4700626"/>
            <a:ext cx="3446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ea typeface="Garamond" panose="02020404030301010803" pitchFamily="18" charset="0"/>
                <a:cs typeface="Times New Roman" panose="02020603050405020304" pitchFamily="18" charset="0"/>
              </a:rPr>
              <a:t>Schematic of the axial SPS process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85" y="3655891"/>
            <a:ext cx="4294863" cy="293811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16717" y="1497432"/>
          <a:ext cx="5768343" cy="314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5" imgW="8101440" imgH="4419000" progId="Photoshop.Image.13">
                  <p:embed/>
                </p:oleObj>
              </mc:Choice>
              <mc:Fallback>
                <p:oleObj name="Image" r:id="rId5" imgW="8101440" imgH="4419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717" y="1497432"/>
                        <a:ext cx="5768343" cy="314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74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0" y="5589708"/>
            <a:ext cx="2145614" cy="1116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6" y="1492780"/>
            <a:ext cx="10058400" cy="3481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0901" y="5128043"/>
            <a:ext cx="4515723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Coating </a:t>
            </a:r>
            <a:r>
              <a:rPr lang="en-US" sz="2400" b="1"/>
              <a:t>architectures </a:t>
            </a:r>
            <a:r>
              <a:rPr lang="en-US" sz="2400" b="1" smtClean="0"/>
              <a:t>investigated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8088" y="114300"/>
            <a:ext cx="4488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Improve Erosion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Improve CMAS infiltration resistance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58175" y="822186"/>
            <a:ext cx="291547" cy="1163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9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4334</TotalTime>
  <Words>1926</Words>
  <Application>Microsoft Office PowerPoint</Application>
  <PresentationFormat>Widescreen</PresentationFormat>
  <Paragraphs>320</Paragraphs>
  <Slides>41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微软雅黑</vt:lpstr>
      <vt:lpstr>Arial</vt:lpstr>
      <vt:lpstr>Calibri</vt:lpstr>
      <vt:lpstr>Calibri Light</vt:lpstr>
      <vt:lpstr>Garamond</vt:lpstr>
      <vt:lpstr>Impact</vt:lpstr>
      <vt:lpstr>Tahoma</vt:lpstr>
      <vt:lpstr>Times New Roman</vt:lpstr>
      <vt:lpstr>Wingdings</vt:lpstr>
      <vt:lpstr>Office Theme</vt:lpstr>
      <vt:lpstr>1_Default Design</vt:lpstr>
      <vt:lpstr>Default Design</vt:lpstr>
      <vt:lpstr>Image</vt:lpstr>
      <vt:lpstr>Graph</vt:lpstr>
      <vt:lpstr>PowerPoint Presentation</vt:lpstr>
      <vt:lpstr>PowerPoint Presentation</vt:lpstr>
      <vt:lpstr>Why now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West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Satyapal Mahade</dc:creator>
  <cp:lastModifiedBy>Shrikant Joshi</cp:lastModifiedBy>
  <cp:revision>421</cp:revision>
  <dcterms:created xsi:type="dcterms:W3CDTF">2015-11-29T13:57:16Z</dcterms:created>
  <dcterms:modified xsi:type="dcterms:W3CDTF">2016-07-07T06:40:56Z</dcterms:modified>
</cp:coreProperties>
</file>